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60" r:id="rId2"/>
    <p:sldId id="361" r:id="rId3"/>
    <p:sldId id="362" r:id="rId4"/>
    <p:sldId id="363" r:id="rId5"/>
    <p:sldId id="364" r:id="rId6"/>
    <p:sldId id="365" r:id="rId7"/>
    <p:sldId id="3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26683-2F24-409E-A4AD-8095413FF4B1}"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A77B603-0B66-412D-9B2E-4CF85D3FFBB7}">
      <dgm:prSet phldrT="[Text]"/>
      <dgm:spPr/>
      <dgm:t>
        <a:bodyPr/>
        <a:lstStyle/>
        <a:p>
          <a:r>
            <a:rPr lang="en-US" b="1" dirty="0">
              <a:solidFill>
                <a:srgbClr val="FF0000"/>
              </a:solidFill>
            </a:rPr>
            <a:t>Transfer</a:t>
          </a:r>
          <a:r>
            <a:rPr lang="en-US" dirty="0"/>
            <a:t> the risk to another party</a:t>
          </a:r>
        </a:p>
      </dgm:t>
    </dgm:pt>
    <dgm:pt modelId="{736FE35C-C6DF-46BE-9772-5635AB5118FC}" type="parTrans" cxnId="{DA45030B-E5DB-4C5B-BD63-7A108702D953}">
      <dgm:prSet/>
      <dgm:spPr/>
      <dgm:t>
        <a:bodyPr/>
        <a:lstStyle/>
        <a:p>
          <a:endParaRPr lang="en-US"/>
        </a:p>
      </dgm:t>
    </dgm:pt>
    <dgm:pt modelId="{8C52CB8A-1730-4D7C-9B8D-607C403EFC1B}" type="sibTrans" cxnId="{DA45030B-E5DB-4C5B-BD63-7A108702D953}">
      <dgm:prSet/>
      <dgm:spPr/>
      <dgm:t>
        <a:bodyPr/>
        <a:lstStyle/>
        <a:p>
          <a:endParaRPr lang="en-US"/>
        </a:p>
      </dgm:t>
    </dgm:pt>
    <dgm:pt modelId="{B157397C-CB93-48EE-A83F-52ADC3F8C48B}">
      <dgm:prSet phldrT="[Text]"/>
      <dgm:spPr/>
      <dgm:t>
        <a:bodyPr/>
        <a:lstStyle/>
        <a:p>
          <a:r>
            <a:rPr lang="en-US" b="1" dirty="0">
              <a:solidFill>
                <a:srgbClr val="FF0000"/>
              </a:solidFill>
            </a:rPr>
            <a:t>Terminate</a:t>
          </a:r>
          <a:r>
            <a:rPr lang="en-US" dirty="0"/>
            <a:t> the activity generating the risk</a:t>
          </a:r>
        </a:p>
      </dgm:t>
    </dgm:pt>
    <dgm:pt modelId="{5A5D9F78-4C1B-4A3B-93AA-C3A6E8ABADFC}" type="parTrans" cxnId="{72545E0A-0775-4445-AE6A-D531CF1F1743}">
      <dgm:prSet/>
      <dgm:spPr/>
      <dgm:t>
        <a:bodyPr/>
        <a:lstStyle/>
        <a:p>
          <a:endParaRPr lang="en-US"/>
        </a:p>
      </dgm:t>
    </dgm:pt>
    <dgm:pt modelId="{53191B12-E154-4B82-953A-C2C133491559}" type="sibTrans" cxnId="{72545E0A-0775-4445-AE6A-D531CF1F1743}">
      <dgm:prSet/>
      <dgm:spPr/>
      <dgm:t>
        <a:bodyPr/>
        <a:lstStyle/>
        <a:p>
          <a:endParaRPr lang="en-US"/>
        </a:p>
      </dgm:t>
    </dgm:pt>
    <dgm:pt modelId="{40B86D28-B5C1-433B-AF9A-A493C88CC4D4}">
      <dgm:prSet phldrT="[Text]"/>
      <dgm:spPr/>
      <dgm:t>
        <a:bodyPr/>
        <a:lstStyle/>
        <a:p>
          <a:r>
            <a:rPr lang="en-US" b="1" dirty="0">
              <a:solidFill>
                <a:srgbClr val="FF0000"/>
              </a:solidFill>
            </a:rPr>
            <a:t>Tolerate</a:t>
          </a:r>
          <a:r>
            <a:rPr lang="en-US" dirty="0"/>
            <a:t> the risk and its likely impact</a:t>
          </a:r>
        </a:p>
      </dgm:t>
    </dgm:pt>
    <dgm:pt modelId="{83C6A213-AE59-4646-956C-D52FB55C2E34}" type="parTrans" cxnId="{D866E304-CA1D-4393-96BF-77E48184712A}">
      <dgm:prSet/>
      <dgm:spPr/>
      <dgm:t>
        <a:bodyPr/>
        <a:lstStyle/>
        <a:p>
          <a:endParaRPr lang="en-US"/>
        </a:p>
      </dgm:t>
    </dgm:pt>
    <dgm:pt modelId="{263DD8E3-C5CC-4740-B651-1AFB0A8F5DF1}" type="sibTrans" cxnId="{D866E304-CA1D-4393-96BF-77E48184712A}">
      <dgm:prSet/>
      <dgm:spPr/>
      <dgm:t>
        <a:bodyPr/>
        <a:lstStyle/>
        <a:p>
          <a:endParaRPr lang="en-US"/>
        </a:p>
      </dgm:t>
    </dgm:pt>
    <dgm:pt modelId="{2862B29C-FF84-4EB5-B1B4-D22BAA227BC7}">
      <dgm:prSet phldrT="[Text]"/>
      <dgm:spPr/>
      <dgm:t>
        <a:bodyPr/>
        <a:lstStyle/>
        <a:p>
          <a:r>
            <a:rPr lang="en-US" b="1" dirty="0">
              <a:solidFill>
                <a:srgbClr val="FF0000"/>
              </a:solidFill>
            </a:rPr>
            <a:t>Treat</a:t>
          </a:r>
          <a:r>
            <a:rPr lang="en-US" dirty="0"/>
            <a:t> the risk to reduce the likely impact or exposure</a:t>
          </a:r>
        </a:p>
      </dgm:t>
    </dgm:pt>
    <dgm:pt modelId="{00FFEFD3-3DEA-4981-A9F9-D516467C327D}" type="parTrans" cxnId="{D926EB99-9D0A-41A1-8EA9-8A1C37CD1433}">
      <dgm:prSet/>
      <dgm:spPr/>
      <dgm:t>
        <a:bodyPr/>
        <a:lstStyle/>
        <a:p>
          <a:endParaRPr lang="en-US"/>
        </a:p>
      </dgm:t>
    </dgm:pt>
    <dgm:pt modelId="{1FB3A3DF-29C4-45FD-B019-509920966B72}" type="sibTrans" cxnId="{D926EB99-9D0A-41A1-8EA9-8A1C37CD1433}">
      <dgm:prSet/>
      <dgm:spPr/>
      <dgm:t>
        <a:bodyPr/>
        <a:lstStyle/>
        <a:p>
          <a:endParaRPr lang="en-US"/>
        </a:p>
      </dgm:t>
    </dgm:pt>
    <dgm:pt modelId="{C513463F-2912-43AA-9F8A-067FA3E6C6A6}" type="pres">
      <dgm:prSet presAssocID="{F1126683-2F24-409E-A4AD-8095413FF4B1}" presName="matrix" presStyleCnt="0">
        <dgm:presLayoutVars>
          <dgm:chMax val="1"/>
          <dgm:dir/>
          <dgm:resizeHandles val="exact"/>
        </dgm:presLayoutVars>
      </dgm:prSet>
      <dgm:spPr/>
    </dgm:pt>
    <dgm:pt modelId="{856750C2-02D2-435C-996B-13025850C3A7}" type="pres">
      <dgm:prSet presAssocID="{F1126683-2F24-409E-A4AD-8095413FF4B1}" presName="axisShape" presStyleLbl="bgShp" presStyleIdx="0" presStyleCnt="1"/>
      <dgm:spPr/>
    </dgm:pt>
    <dgm:pt modelId="{61FCC021-35F2-4444-A0BB-7586D25A3414}" type="pres">
      <dgm:prSet presAssocID="{F1126683-2F24-409E-A4AD-8095413FF4B1}" presName="rect1" presStyleLbl="node1" presStyleIdx="0" presStyleCnt="4">
        <dgm:presLayoutVars>
          <dgm:chMax val="0"/>
          <dgm:chPref val="0"/>
          <dgm:bulletEnabled val="1"/>
        </dgm:presLayoutVars>
      </dgm:prSet>
      <dgm:spPr/>
    </dgm:pt>
    <dgm:pt modelId="{AE682A40-E9CE-4195-A107-1885D7D2E72C}" type="pres">
      <dgm:prSet presAssocID="{F1126683-2F24-409E-A4AD-8095413FF4B1}" presName="rect2" presStyleLbl="node1" presStyleIdx="1" presStyleCnt="4">
        <dgm:presLayoutVars>
          <dgm:chMax val="0"/>
          <dgm:chPref val="0"/>
          <dgm:bulletEnabled val="1"/>
        </dgm:presLayoutVars>
      </dgm:prSet>
      <dgm:spPr/>
    </dgm:pt>
    <dgm:pt modelId="{5AC25087-D107-4062-B7F2-1E575730BAAD}" type="pres">
      <dgm:prSet presAssocID="{F1126683-2F24-409E-A4AD-8095413FF4B1}" presName="rect3" presStyleLbl="node1" presStyleIdx="2" presStyleCnt="4">
        <dgm:presLayoutVars>
          <dgm:chMax val="0"/>
          <dgm:chPref val="0"/>
          <dgm:bulletEnabled val="1"/>
        </dgm:presLayoutVars>
      </dgm:prSet>
      <dgm:spPr/>
    </dgm:pt>
    <dgm:pt modelId="{5B3EE371-4CA7-49A1-B0E9-B4142C83CA42}" type="pres">
      <dgm:prSet presAssocID="{F1126683-2F24-409E-A4AD-8095413FF4B1}" presName="rect4" presStyleLbl="node1" presStyleIdx="3" presStyleCnt="4">
        <dgm:presLayoutVars>
          <dgm:chMax val="0"/>
          <dgm:chPref val="0"/>
          <dgm:bulletEnabled val="1"/>
        </dgm:presLayoutVars>
      </dgm:prSet>
      <dgm:spPr/>
    </dgm:pt>
  </dgm:ptLst>
  <dgm:cxnLst>
    <dgm:cxn modelId="{D866E304-CA1D-4393-96BF-77E48184712A}" srcId="{F1126683-2F24-409E-A4AD-8095413FF4B1}" destId="{40B86D28-B5C1-433B-AF9A-A493C88CC4D4}" srcOrd="2" destOrd="0" parTransId="{83C6A213-AE59-4646-956C-D52FB55C2E34}" sibTransId="{263DD8E3-C5CC-4740-B651-1AFB0A8F5DF1}"/>
    <dgm:cxn modelId="{72545E0A-0775-4445-AE6A-D531CF1F1743}" srcId="{F1126683-2F24-409E-A4AD-8095413FF4B1}" destId="{B157397C-CB93-48EE-A83F-52ADC3F8C48B}" srcOrd="1" destOrd="0" parTransId="{5A5D9F78-4C1B-4A3B-93AA-C3A6E8ABADFC}" sibTransId="{53191B12-E154-4B82-953A-C2C133491559}"/>
    <dgm:cxn modelId="{DA45030B-E5DB-4C5B-BD63-7A108702D953}" srcId="{F1126683-2F24-409E-A4AD-8095413FF4B1}" destId="{CA77B603-0B66-412D-9B2E-4CF85D3FFBB7}" srcOrd="0" destOrd="0" parTransId="{736FE35C-C6DF-46BE-9772-5635AB5118FC}" sibTransId="{8C52CB8A-1730-4D7C-9B8D-607C403EFC1B}"/>
    <dgm:cxn modelId="{32B13855-0522-4C1D-A775-64D9AE3BA228}" type="presOf" srcId="{40B86D28-B5C1-433B-AF9A-A493C88CC4D4}" destId="{5AC25087-D107-4062-B7F2-1E575730BAAD}" srcOrd="0" destOrd="0" presId="urn:microsoft.com/office/officeart/2005/8/layout/matrix2"/>
    <dgm:cxn modelId="{FB1A2556-CE4D-461A-AC60-F41EB8EC1190}" type="presOf" srcId="{CA77B603-0B66-412D-9B2E-4CF85D3FFBB7}" destId="{61FCC021-35F2-4444-A0BB-7586D25A3414}" srcOrd="0" destOrd="0" presId="urn:microsoft.com/office/officeart/2005/8/layout/matrix2"/>
    <dgm:cxn modelId="{8576487B-BC53-424F-B95C-25003C1B77AF}" type="presOf" srcId="{2862B29C-FF84-4EB5-B1B4-D22BAA227BC7}" destId="{5B3EE371-4CA7-49A1-B0E9-B4142C83CA42}" srcOrd="0" destOrd="0" presId="urn:microsoft.com/office/officeart/2005/8/layout/matrix2"/>
    <dgm:cxn modelId="{D926EB99-9D0A-41A1-8EA9-8A1C37CD1433}" srcId="{F1126683-2F24-409E-A4AD-8095413FF4B1}" destId="{2862B29C-FF84-4EB5-B1B4-D22BAA227BC7}" srcOrd="3" destOrd="0" parTransId="{00FFEFD3-3DEA-4981-A9F9-D516467C327D}" sibTransId="{1FB3A3DF-29C4-45FD-B019-509920966B72}"/>
    <dgm:cxn modelId="{129EF3DA-6953-42BB-9499-4407F948305F}" type="presOf" srcId="{B157397C-CB93-48EE-A83F-52ADC3F8C48B}" destId="{AE682A40-E9CE-4195-A107-1885D7D2E72C}" srcOrd="0" destOrd="0" presId="urn:microsoft.com/office/officeart/2005/8/layout/matrix2"/>
    <dgm:cxn modelId="{08647DE0-7935-4E09-9BBF-5CBB008817AD}" type="presOf" srcId="{F1126683-2F24-409E-A4AD-8095413FF4B1}" destId="{C513463F-2912-43AA-9F8A-067FA3E6C6A6}" srcOrd="0" destOrd="0" presId="urn:microsoft.com/office/officeart/2005/8/layout/matrix2"/>
    <dgm:cxn modelId="{23076E7F-9117-4F3A-8C24-98CBE575D747}" type="presParOf" srcId="{C513463F-2912-43AA-9F8A-067FA3E6C6A6}" destId="{856750C2-02D2-435C-996B-13025850C3A7}" srcOrd="0" destOrd="0" presId="urn:microsoft.com/office/officeart/2005/8/layout/matrix2"/>
    <dgm:cxn modelId="{09DE0296-E6C6-4633-8C8C-07264C2C491C}" type="presParOf" srcId="{C513463F-2912-43AA-9F8A-067FA3E6C6A6}" destId="{61FCC021-35F2-4444-A0BB-7586D25A3414}" srcOrd="1" destOrd="0" presId="urn:microsoft.com/office/officeart/2005/8/layout/matrix2"/>
    <dgm:cxn modelId="{EEF773FC-C84B-4466-B492-8763425B078D}" type="presParOf" srcId="{C513463F-2912-43AA-9F8A-067FA3E6C6A6}" destId="{AE682A40-E9CE-4195-A107-1885D7D2E72C}" srcOrd="2" destOrd="0" presId="urn:microsoft.com/office/officeart/2005/8/layout/matrix2"/>
    <dgm:cxn modelId="{177DD753-196C-41A2-AFC6-40DBA1E3F891}" type="presParOf" srcId="{C513463F-2912-43AA-9F8A-067FA3E6C6A6}" destId="{5AC25087-D107-4062-B7F2-1E575730BAAD}" srcOrd="3" destOrd="0" presId="urn:microsoft.com/office/officeart/2005/8/layout/matrix2"/>
    <dgm:cxn modelId="{3FC0292D-53B1-4F77-BFA1-B18B82656CBE}" type="presParOf" srcId="{C513463F-2912-43AA-9F8A-067FA3E6C6A6}" destId="{5B3EE371-4CA7-49A1-B0E9-B4142C83CA42}"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126683-2F24-409E-A4AD-8095413FF4B1}"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A77B603-0B66-412D-9B2E-4CF85D3FFBB7}">
      <dgm:prSet phldrT="[Text]"/>
      <dgm:spPr/>
      <dgm:t>
        <a:bodyPr/>
        <a:lstStyle/>
        <a:p>
          <a:r>
            <a:rPr lang="en-US" b="1" dirty="0">
              <a:solidFill>
                <a:srgbClr val="FF0000"/>
              </a:solidFill>
            </a:rPr>
            <a:t>Exploit</a:t>
          </a:r>
          <a:r>
            <a:rPr lang="en-US" dirty="0"/>
            <a:t> opportunity until competitors arrive</a:t>
          </a:r>
        </a:p>
      </dgm:t>
    </dgm:pt>
    <dgm:pt modelId="{736FE35C-C6DF-46BE-9772-5635AB5118FC}" type="parTrans" cxnId="{DA45030B-E5DB-4C5B-BD63-7A108702D953}">
      <dgm:prSet/>
      <dgm:spPr/>
      <dgm:t>
        <a:bodyPr/>
        <a:lstStyle/>
        <a:p>
          <a:endParaRPr lang="en-US"/>
        </a:p>
      </dgm:t>
    </dgm:pt>
    <dgm:pt modelId="{8C52CB8A-1730-4D7C-9B8D-607C403EFC1B}" type="sibTrans" cxnId="{DA45030B-E5DB-4C5B-BD63-7A108702D953}">
      <dgm:prSet/>
      <dgm:spPr/>
      <dgm:t>
        <a:bodyPr/>
        <a:lstStyle/>
        <a:p>
          <a:endParaRPr lang="en-US"/>
        </a:p>
      </dgm:t>
    </dgm:pt>
    <dgm:pt modelId="{B157397C-CB93-48EE-A83F-52ADC3F8C48B}">
      <dgm:prSet phldrT="[Text]"/>
      <dgm:spPr/>
      <dgm:t>
        <a:bodyPr/>
        <a:lstStyle/>
        <a:p>
          <a:r>
            <a:rPr lang="en-US" b="1" dirty="0">
              <a:solidFill>
                <a:srgbClr val="FF0000"/>
              </a:solidFill>
            </a:rPr>
            <a:t>Expand</a:t>
          </a:r>
          <a:r>
            <a:rPr lang="en-US" dirty="0"/>
            <a:t> depending on risk appetite and capacity</a:t>
          </a:r>
        </a:p>
      </dgm:t>
    </dgm:pt>
    <dgm:pt modelId="{5A5D9F78-4C1B-4A3B-93AA-C3A6E8ABADFC}" type="parTrans" cxnId="{72545E0A-0775-4445-AE6A-D531CF1F1743}">
      <dgm:prSet/>
      <dgm:spPr/>
      <dgm:t>
        <a:bodyPr/>
        <a:lstStyle/>
        <a:p>
          <a:endParaRPr lang="en-US"/>
        </a:p>
      </dgm:t>
    </dgm:pt>
    <dgm:pt modelId="{53191B12-E154-4B82-953A-C2C133491559}" type="sibTrans" cxnId="{72545E0A-0775-4445-AE6A-D531CF1F1743}">
      <dgm:prSet/>
      <dgm:spPr/>
      <dgm:t>
        <a:bodyPr/>
        <a:lstStyle/>
        <a:p>
          <a:endParaRPr lang="en-US"/>
        </a:p>
      </dgm:t>
    </dgm:pt>
    <dgm:pt modelId="{40B86D28-B5C1-433B-AF9A-A493C88CC4D4}">
      <dgm:prSet phldrT="[Text]"/>
      <dgm:spPr/>
      <dgm:t>
        <a:bodyPr/>
        <a:lstStyle/>
        <a:p>
          <a:r>
            <a:rPr lang="en-US" b="1" dirty="0">
              <a:solidFill>
                <a:srgbClr val="FF0000"/>
              </a:solidFill>
            </a:rPr>
            <a:t>Exist</a:t>
          </a:r>
          <a:r>
            <a:rPr lang="en-US" dirty="0"/>
            <a:t> in mature/declining markets</a:t>
          </a:r>
        </a:p>
      </dgm:t>
    </dgm:pt>
    <dgm:pt modelId="{83C6A213-AE59-4646-956C-D52FB55C2E34}" type="parTrans" cxnId="{D866E304-CA1D-4393-96BF-77E48184712A}">
      <dgm:prSet/>
      <dgm:spPr/>
      <dgm:t>
        <a:bodyPr/>
        <a:lstStyle/>
        <a:p>
          <a:endParaRPr lang="en-US"/>
        </a:p>
      </dgm:t>
    </dgm:pt>
    <dgm:pt modelId="{263DD8E3-C5CC-4740-B651-1AFB0A8F5DF1}" type="sibTrans" cxnId="{D866E304-CA1D-4393-96BF-77E48184712A}">
      <dgm:prSet/>
      <dgm:spPr/>
      <dgm:t>
        <a:bodyPr/>
        <a:lstStyle/>
        <a:p>
          <a:endParaRPr lang="en-US"/>
        </a:p>
      </dgm:t>
    </dgm:pt>
    <dgm:pt modelId="{2862B29C-FF84-4EB5-B1B4-D22BAA227BC7}">
      <dgm:prSet phldrT="[Text]"/>
      <dgm:spPr/>
      <dgm:t>
        <a:bodyPr/>
        <a:lstStyle/>
        <a:p>
          <a:r>
            <a:rPr lang="en-US" b="1" dirty="0">
              <a:solidFill>
                <a:srgbClr val="FF0000"/>
              </a:solidFill>
            </a:rPr>
            <a:t>Explore</a:t>
          </a:r>
          <a:r>
            <a:rPr lang="en-US" dirty="0"/>
            <a:t> entrepreneurial opportunities</a:t>
          </a:r>
        </a:p>
      </dgm:t>
    </dgm:pt>
    <dgm:pt modelId="{00FFEFD3-3DEA-4981-A9F9-D516467C327D}" type="parTrans" cxnId="{D926EB99-9D0A-41A1-8EA9-8A1C37CD1433}">
      <dgm:prSet/>
      <dgm:spPr/>
      <dgm:t>
        <a:bodyPr/>
        <a:lstStyle/>
        <a:p>
          <a:endParaRPr lang="en-US"/>
        </a:p>
      </dgm:t>
    </dgm:pt>
    <dgm:pt modelId="{1FB3A3DF-29C4-45FD-B019-509920966B72}" type="sibTrans" cxnId="{D926EB99-9D0A-41A1-8EA9-8A1C37CD1433}">
      <dgm:prSet/>
      <dgm:spPr/>
      <dgm:t>
        <a:bodyPr/>
        <a:lstStyle/>
        <a:p>
          <a:endParaRPr lang="en-US"/>
        </a:p>
      </dgm:t>
    </dgm:pt>
    <dgm:pt modelId="{C513463F-2912-43AA-9F8A-067FA3E6C6A6}" type="pres">
      <dgm:prSet presAssocID="{F1126683-2F24-409E-A4AD-8095413FF4B1}" presName="matrix" presStyleCnt="0">
        <dgm:presLayoutVars>
          <dgm:chMax val="1"/>
          <dgm:dir/>
          <dgm:resizeHandles val="exact"/>
        </dgm:presLayoutVars>
      </dgm:prSet>
      <dgm:spPr/>
    </dgm:pt>
    <dgm:pt modelId="{856750C2-02D2-435C-996B-13025850C3A7}" type="pres">
      <dgm:prSet presAssocID="{F1126683-2F24-409E-A4AD-8095413FF4B1}" presName="axisShape" presStyleLbl="bgShp" presStyleIdx="0" presStyleCnt="1"/>
      <dgm:spPr/>
    </dgm:pt>
    <dgm:pt modelId="{61FCC021-35F2-4444-A0BB-7586D25A3414}" type="pres">
      <dgm:prSet presAssocID="{F1126683-2F24-409E-A4AD-8095413FF4B1}" presName="rect1" presStyleLbl="node1" presStyleIdx="0" presStyleCnt="4">
        <dgm:presLayoutVars>
          <dgm:chMax val="0"/>
          <dgm:chPref val="0"/>
          <dgm:bulletEnabled val="1"/>
        </dgm:presLayoutVars>
      </dgm:prSet>
      <dgm:spPr/>
    </dgm:pt>
    <dgm:pt modelId="{AE682A40-E9CE-4195-A107-1885D7D2E72C}" type="pres">
      <dgm:prSet presAssocID="{F1126683-2F24-409E-A4AD-8095413FF4B1}" presName="rect2" presStyleLbl="node1" presStyleIdx="1" presStyleCnt="4">
        <dgm:presLayoutVars>
          <dgm:chMax val="0"/>
          <dgm:chPref val="0"/>
          <dgm:bulletEnabled val="1"/>
        </dgm:presLayoutVars>
      </dgm:prSet>
      <dgm:spPr/>
    </dgm:pt>
    <dgm:pt modelId="{5AC25087-D107-4062-B7F2-1E575730BAAD}" type="pres">
      <dgm:prSet presAssocID="{F1126683-2F24-409E-A4AD-8095413FF4B1}" presName="rect3" presStyleLbl="node1" presStyleIdx="2" presStyleCnt="4">
        <dgm:presLayoutVars>
          <dgm:chMax val="0"/>
          <dgm:chPref val="0"/>
          <dgm:bulletEnabled val="1"/>
        </dgm:presLayoutVars>
      </dgm:prSet>
      <dgm:spPr/>
    </dgm:pt>
    <dgm:pt modelId="{5B3EE371-4CA7-49A1-B0E9-B4142C83CA42}" type="pres">
      <dgm:prSet presAssocID="{F1126683-2F24-409E-A4AD-8095413FF4B1}" presName="rect4" presStyleLbl="node1" presStyleIdx="3" presStyleCnt="4">
        <dgm:presLayoutVars>
          <dgm:chMax val="0"/>
          <dgm:chPref val="0"/>
          <dgm:bulletEnabled val="1"/>
        </dgm:presLayoutVars>
      </dgm:prSet>
      <dgm:spPr/>
    </dgm:pt>
  </dgm:ptLst>
  <dgm:cxnLst>
    <dgm:cxn modelId="{D866E304-CA1D-4393-96BF-77E48184712A}" srcId="{F1126683-2F24-409E-A4AD-8095413FF4B1}" destId="{40B86D28-B5C1-433B-AF9A-A493C88CC4D4}" srcOrd="2" destOrd="0" parTransId="{83C6A213-AE59-4646-956C-D52FB55C2E34}" sibTransId="{263DD8E3-C5CC-4740-B651-1AFB0A8F5DF1}"/>
    <dgm:cxn modelId="{72545E0A-0775-4445-AE6A-D531CF1F1743}" srcId="{F1126683-2F24-409E-A4AD-8095413FF4B1}" destId="{B157397C-CB93-48EE-A83F-52ADC3F8C48B}" srcOrd="1" destOrd="0" parTransId="{5A5D9F78-4C1B-4A3B-93AA-C3A6E8ABADFC}" sibTransId="{53191B12-E154-4B82-953A-C2C133491559}"/>
    <dgm:cxn modelId="{DA45030B-E5DB-4C5B-BD63-7A108702D953}" srcId="{F1126683-2F24-409E-A4AD-8095413FF4B1}" destId="{CA77B603-0B66-412D-9B2E-4CF85D3FFBB7}" srcOrd="0" destOrd="0" parTransId="{736FE35C-C6DF-46BE-9772-5635AB5118FC}" sibTransId="{8C52CB8A-1730-4D7C-9B8D-607C403EFC1B}"/>
    <dgm:cxn modelId="{32B13855-0522-4C1D-A775-64D9AE3BA228}" type="presOf" srcId="{40B86D28-B5C1-433B-AF9A-A493C88CC4D4}" destId="{5AC25087-D107-4062-B7F2-1E575730BAAD}" srcOrd="0" destOrd="0" presId="urn:microsoft.com/office/officeart/2005/8/layout/matrix2"/>
    <dgm:cxn modelId="{FB1A2556-CE4D-461A-AC60-F41EB8EC1190}" type="presOf" srcId="{CA77B603-0B66-412D-9B2E-4CF85D3FFBB7}" destId="{61FCC021-35F2-4444-A0BB-7586D25A3414}" srcOrd="0" destOrd="0" presId="urn:microsoft.com/office/officeart/2005/8/layout/matrix2"/>
    <dgm:cxn modelId="{8576487B-BC53-424F-B95C-25003C1B77AF}" type="presOf" srcId="{2862B29C-FF84-4EB5-B1B4-D22BAA227BC7}" destId="{5B3EE371-4CA7-49A1-B0E9-B4142C83CA42}" srcOrd="0" destOrd="0" presId="urn:microsoft.com/office/officeart/2005/8/layout/matrix2"/>
    <dgm:cxn modelId="{D926EB99-9D0A-41A1-8EA9-8A1C37CD1433}" srcId="{F1126683-2F24-409E-A4AD-8095413FF4B1}" destId="{2862B29C-FF84-4EB5-B1B4-D22BAA227BC7}" srcOrd="3" destOrd="0" parTransId="{00FFEFD3-3DEA-4981-A9F9-D516467C327D}" sibTransId="{1FB3A3DF-29C4-45FD-B019-509920966B72}"/>
    <dgm:cxn modelId="{129EF3DA-6953-42BB-9499-4407F948305F}" type="presOf" srcId="{B157397C-CB93-48EE-A83F-52ADC3F8C48B}" destId="{AE682A40-E9CE-4195-A107-1885D7D2E72C}" srcOrd="0" destOrd="0" presId="urn:microsoft.com/office/officeart/2005/8/layout/matrix2"/>
    <dgm:cxn modelId="{08647DE0-7935-4E09-9BBF-5CBB008817AD}" type="presOf" srcId="{F1126683-2F24-409E-A4AD-8095413FF4B1}" destId="{C513463F-2912-43AA-9F8A-067FA3E6C6A6}" srcOrd="0" destOrd="0" presId="urn:microsoft.com/office/officeart/2005/8/layout/matrix2"/>
    <dgm:cxn modelId="{23076E7F-9117-4F3A-8C24-98CBE575D747}" type="presParOf" srcId="{C513463F-2912-43AA-9F8A-067FA3E6C6A6}" destId="{856750C2-02D2-435C-996B-13025850C3A7}" srcOrd="0" destOrd="0" presId="urn:microsoft.com/office/officeart/2005/8/layout/matrix2"/>
    <dgm:cxn modelId="{09DE0296-E6C6-4633-8C8C-07264C2C491C}" type="presParOf" srcId="{C513463F-2912-43AA-9F8A-067FA3E6C6A6}" destId="{61FCC021-35F2-4444-A0BB-7586D25A3414}" srcOrd="1" destOrd="0" presId="urn:microsoft.com/office/officeart/2005/8/layout/matrix2"/>
    <dgm:cxn modelId="{EEF773FC-C84B-4466-B492-8763425B078D}" type="presParOf" srcId="{C513463F-2912-43AA-9F8A-067FA3E6C6A6}" destId="{AE682A40-E9CE-4195-A107-1885D7D2E72C}" srcOrd="2" destOrd="0" presId="urn:microsoft.com/office/officeart/2005/8/layout/matrix2"/>
    <dgm:cxn modelId="{177DD753-196C-41A2-AFC6-40DBA1E3F891}" type="presParOf" srcId="{C513463F-2912-43AA-9F8A-067FA3E6C6A6}" destId="{5AC25087-D107-4062-B7F2-1E575730BAAD}" srcOrd="3" destOrd="0" presId="urn:microsoft.com/office/officeart/2005/8/layout/matrix2"/>
    <dgm:cxn modelId="{3FC0292D-53B1-4F77-BFA1-B18B82656CBE}" type="presParOf" srcId="{C513463F-2912-43AA-9F8A-067FA3E6C6A6}" destId="{5B3EE371-4CA7-49A1-B0E9-B4142C83CA42}"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126683-2F24-409E-A4AD-8095413FF4B1}"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A77B603-0B66-412D-9B2E-4CF85D3FFBB7}">
      <dgm:prSet phldrT="[Text]"/>
      <dgm:spPr/>
      <dgm:t>
        <a:bodyPr/>
        <a:lstStyle/>
        <a:p>
          <a:r>
            <a:rPr lang="en-US" b="1" dirty="0">
              <a:solidFill>
                <a:srgbClr val="FF0000"/>
              </a:solidFill>
            </a:rPr>
            <a:t>Exploit</a:t>
          </a:r>
          <a:r>
            <a:rPr lang="en-US" dirty="0"/>
            <a:t> opportunity until competitors arrive</a:t>
          </a:r>
        </a:p>
      </dgm:t>
    </dgm:pt>
    <dgm:pt modelId="{736FE35C-C6DF-46BE-9772-5635AB5118FC}" type="parTrans" cxnId="{DA45030B-E5DB-4C5B-BD63-7A108702D953}">
      <dgm:prSet/>
      <dgm:spPr/>
      <dgm:t>
        <a:bodyPr/>
        <a:lstStyle/>
        <a:p>
          <a:endParaRPr lang="en-US"/>
        </a:p>
      </dgm:t>
    </dgm:pt>
    <dgm:pt modelId="{8C52CB8A-1730-4D7C-9B8D-607C403EFC1B}" type="sibTrans" cxnId="{DA45030B-E5DB-4C5B-BD63-7A108702D953}">
      <dgm:prSet/>
      <dgm:spPr/>
      <dgm:t>
        <a:bodyPr/>
        <a:lstStyle/>
        <a:p>
          <a:endParaRPr lang="en-US"/>
        </a:p>
      </dgm:t>
    </dgm:pt>
    <dgm:pt modelId="{B157397C-CB93-48EE-A83F-52ADC3F8C48B}">
      <dgm:prSet phldrT="[Text]"/>
      <dgm:spPr/>
      <dgm:t>
        <a:bodyPr/>
        <a:lstStyle/>
        <a:p>
          <a:r>
            <a:rPr lang="en-US" b="1" dirty="0">
              <a:solidFill>
                <a:srgbClr val="FF0000"/>
              </a:solidFill>
            </a:rPr>
            <a:t>Expand</a:t>
          </a:r>
          <a:r>
            <a:rPr lang="en-US" dirty="0"/>
            <a:t> depending on risk appetite and capacity</a:t>
          </a:r>
        </a:p>
      </dgm:t>
    </dgm:pt>
    <dgm:pt modelId="{5A5D9F78-4C1B-4A3B-93AA-C3A6E8ABADFC}" type="parTrans" cxnId="{72545E0A-0775-4445-AE6A-D531CF1F1743}">
      <dgm:prSet/>
      <dgm:spPr/>
      <dgm:t>
        <a:bodyPr/>
        <a:lstStyle/>
        <a:p>
          <a:endParaRPr lang="en-US"/>
        </a:p>
      </dgm:t>
    </dgm:pt>
    <dgm:pt modelId="{53191B12-E154-4B82-953A-C2C133491559}" type="sibTrans" cxnId="{72545E0A-0775-4445-AE6A-D531CF1F1743}">
      <dgm:prSet/>
      <dgm:spPr/>
      <dgm:t>
        <a:bodyPr/>
        <a:lstStyle/>
        <a:p>
          <a:endParaRPr lang="en-US"/>
        </a:p>
      </dgm:t>
    </dgm:pt>
    <dgm:pt modelId="{40B86D28-B5C1-433B-AF9A-A493C88CC4D4}">
      <dgm:prSet phldrT="[Text]"/>
      <dgm:spPr/>
      <dgm:t>
        <a:bodyPr/>
        <a:lstStyle/>
        <a:p>
          <a:r>
            <a:rPr lang="en-US" b="1" dirty="0">
              <a:solidFill>
                <a:srgbClr val="FF0000"/>
              </a:solidFill>
            </a:rPr>
            <a:t>Exist</a:t>
          </a:r>
          <a:r>
            <a:rPr lang="en-US" dirty="0"/>
            <a:t> in mature/declining markets</a:t>
          </a:r>
        </a:p>
      </dgm:t>
    </dgm:pt>
    <dgm:pt modelId="{83C6A213-AE59-4646-956C-D52FB55C2E34}" type="parTrans" cxnId="{D866E304-CA1D-4393-96BF-77E48184712A}">
      <dgm:prSet/>
      <dgm:spPr/>
      <dgm:t>
        <a:bodyPr/>
        <a:lstStyle/>
        <a:p>
          <a:endParaRPr lang="en-US"/>
        </a:p>
      </dgm:t>
    </dgm:pt>
    <dgm:pt modelId="{263DD8E3-C5CC-4740-B651-1AFB0A8F5DF1}" type="sibTrans" cxnId="{D866E304-CA1D-4393-96BF-77E48184712A}">
      <dgm:prSet/>
      <dgm:spPr/>
      <dgm:t>
        <a:bodyPr/>
        <a:lstStyle/>
        <a:p>
          <a:endParaRPr lang="en-US"/>
        </a:p>
      </dgm:t>
    </dgm:pt>
    <dgm:pt modelId="{2862B29C-FF84-4EB5-B1B4-D22BAA227BC7}">
      <dgm:prSet phldrT="[Text]"/>
      <dgm:spPr/>
      <dgm:t>
        <a:bodyPr/>
        <a:lstStyle/>
        <a:p>
          <a:r>
            <a:rPr lang="en-US" b="1" dirty="0">
              <a:solidFill>
                <a:srgbClr val="FF0000"/>
              </a:solidFill>
            </a:rPr>
            <a:t>Explore</a:t>
          </a:r>
          <a:r>
            <a:rPr lang="en-US" dirty="0"/>
            <a:t> entrepreneurial opportunities</a:t>
          </a:r>
        </a:p>
      </dgm:t>
    </dgm:pt>
    <dgm:pt modelId="{00FFEFD3-3DEA-4981-A9F9-D516467C327D}" type="parTrans" cxnId="{D926EB99-9D0A-41A1-8EA9-8A1C37CD1433}">
      <dgm:prSet/>
      <dgm:spPr/>
      <dgm:t>
        <a:bodyPr/>
        <a:lstStyle/>
        <a:p>
          <a:endParaRPr lang="en-US"/>
        </a:p>
      </dgm:t>
    </dgm:pt>
    <dgm:pt modelId="{1FB3A3DF-29C4-45FD-B019-509920966B72}" type="sibTrans" cxnId="{D926EB99-9D0A-41A1-8EA9-8A1C37CD1433}">
      <dgm:prSet/>
      <dgm:spPr/>
      <dgm:t>
        <a:bodyPr/>
        <a:lstStyle/>
        <a:p>
          <a:endParaRPr lang="en-US"/>
        </a:p>
      </dgm:t>
    </dgm:pt>
    <dgm:pt modelId="{FB318255-D2F2-4901-BC3D-95740E9A2AA5}">
      <dgm:prSet phldrT="[Text]"/>
      <dgm:spPr/>
      <dgm:t>
        <a:bodyPr/>
        <a:lstStyle/>
        <a:p>
          <a:endParaRPr lang="en-US"/>
        </a:p>
      </dgm:t>
    </dgm:pt>
    <dgm:pt modelId="{9EBD8210-E44F-4A7E-B7B0-BC9DB25A0CD1}" type="parTrans" cxnId="{6949CFD0-652B-4DDF-A0B2-930C0C148DBD}">
      <dgm:prSet/>
      <dgm:spPr/>
      <dgm:t>
        <a:bodyPr/>
        <a:lstStyle/>
        <a:p>
          <a:endParaRPr lang="en-US"/>
        </a:p>
      </dgm:t>
    </dgm:pt>
    <dgm:pt modelId="{FABF3EFE-02AF-4BBD-85B0-1DCD96054B56}" type="sibTrans" cxnId="{6949CFD0-652B-4DDF-A0B2-930C0C148DBD}">
      <dgm:prSet/>
      <dgm:spPr/>
      <dgm:t>
        <a:bodyPr/>
        <a:lstStyle/>
        <a:p>
          <a:endParaRPr lang="en-US"/>
        </a:p>
      </dgm:t>
    </dgm:pt>
    <dgm:pt modelId="{C513463F-2912-43AA-9F8A-067FA3E6C6A6}" type="pres">
      <dgm:prSet presAssocID="{F1126683-2F24-409E-A4AD-8095413FF4B1}" presName="matrix" presStyleCnt="0">
        <dgm:presLayoutVars>
          <dgm:chMax val="1"/>
          <dgm:dir/>
          <dgm:resizeHandles val="exact"/>
        </dgm:presLayoutVars>
      </dgm:prSet>
      <dgm:spPr/>
    </dgm:pt>
    <dgm:pt modelId="{856750C2-02D2-435C-996B-13025850C3A7}" type="pres">
      <dgm:prSet presAssocID="{F1126683-2F24-409E-A4AD-8095413FF4B1}" presName="axisShape" presStyleLbl="bgShp" presStyleIdx="0" presStyleCnt="1"/>
      <dgm:spPr/>
    </dgm:pt>
    <dgm:pt modelId="{61FCC021-35F2-4444-A0BB-7586D25A3414}" type="pres">
      <dgm:prSet presAssocID="{F1126683-2F24-409E-A4AD-8095413FF4B1}" presName="rect1" presStyleLbl="node1" presStyleIdx="0" presStyleCnt="4">
        <dgm:presLayoutVars>
          <dgm:chMax val="0"/>
          <dgm:chPref val="0"/>
          <dgm:bulletEnabled val="1"/>
        </dgm:presLayoutVars>
      </dgm:prSet>
      <dgm:spPr/>
    </dgm:pt>
    <dgm:pt modelId="{AE682A40-E9CE-4195-A107-1885D7D2E72C}" type="pres">
      <dgm:prSet presAssocID="{F1126683-2F24-409E-A4AD-8095413FF4B1}" presName="rect2" presStyleLbl="node1" presStyleIdx="1" presStyleCnt="4">
        <dgm:presLayoutVars>
          <dgm:chMax val="0"/>
          <dgm:chPref val="0"/>
          <dgm:bulletEnabled val="1"/>
        </dgm:presLayoutVars>
      </dgm:prSet>
      <dgm:spPr/>
    </dgm:pt>
    <dgm:pt modelId="{5AC25087-D107-4062-B7F2-1E575730BAAD}" type="pres">
      <dgm:prSet presAssocID="{F1126683-2F24-409E-A4AD-8095413FF4B1}" presName="rect3" presStyleLbl="node1" presStyleIdx="2" presStyleCnt="4">
        <dgm:presLayoutVars>
          <dgm:chMax val="0"/>
          <dgm:chPref val="0"/>
          <dgm:bulletEnabled val="1"/>
        </dgm:presLayoutVars>
      </dgm:prSet>
      <dgm:spPr/>
    </dgm:pt>
    <dgm:pt modelId="{5B3EE371-4CA7-49A1-B0E9-B4142C83CA42}" type="pres">
      <dgm:prSet presAssocID="{F1126683-2F24-409E-A4AD-8095413FF4B1}" presName="rect4" presStyleLbl="node1" presStyleIdx="3" presStyleCnt="4">
        <dgm:presLayoutVars>
          <dgm:chMax val="0"/>
          <dgm:chPref val="0"/>
          <dgm:bulletEnabled val="1"/>
        </dgm:presLayoutVars>
      </dgm:prSet>
      <dgm:spPr/>
    </dgm:pt>
  </dgm:ptLst>
  <dgm:cxnLst>
    <dgm:cxn modelId="{D866E304-CA1D-4393-96BF-77E48184712A}" srcId="{F1126683-2F24-409E-A4AD-8095413FF4B1}" destId="{40B86D28-B5C1-433B-AF9A-A493C88CC4D4}" srcOrd="2" destOrd="0" parTransId="{83C6A213-AE59-4646-956C-D52FB55C2E34}" sibTransId="{263DD8E3-C5CC-4740-B651-1AFB0A8F5DF1}"/>
    <dgm:cxn modelId="{72545E0A-0775-4445-AE6A-D531CF1F1743}" srcId="{F1126683-2F24-409E-A4AD-8095413FF4B1}" destId="{B157397C-CB93-48EE-A83F-52ADC3F8C48B}" srcOrd="1" destOrd="0" parTransId="{5A5D9F78-4C1B-4A3B-93AA-C3A6E8ABADFC}" sibTransId="{53191B12-E154-4B82-953A-C2C133491559}"/>
    <dgm:cxn modelId="{DA45030B-E5DB-4C5B-BD63-7A108702D953}" srcId="{F1126683-2F24-409E-A4AD-8095413FF4B1}" destId="{CA77B603-0B66-412D-9B2E-4CF85D3FFBB7}" srcOrd="0" destOrd="0" parTransId="{736FE35C-C6DF-46BE-9772-5635AB5118FC}" sibTransId="{8C52CB8A-1730-4D7C-9B8D-607C403EFC1B}"/>
    <dgm:cxn modelId="{32B13855-0522-4C1D-A775-64D9AE3BA228}" type="presOf" srcId="{40B86D28-B5C1-433B-AF9A-A493C88CC4D4}" destId="{5AC25087-D107-4062-B7F2-1E575730BAAD}" srcOrd="0" destOrd="0" presId="urn:microsoft.com/office/officeart/2005/8/layout/matrix2"/>
    <dgm:cxn modelId="{FB1A2556-CE4D-461A-AC60-F41EB8EC1190}" type="presOf" srcId="{CA77B603-0B66-412D-9B2E-4CF85D3FFBB7}" destId="{61FCC021-35F2-4444-A0BB-7586D25A3414}" srcOrd="0" destOrd="0" presId="urn:microsoft.com/office/officeart/2005/8/layout/matrix2"/>
    <dgm:cxn modelId="{8576487B-BC53-424F-B95C-25003C1B77AF}" type="presOf" srcId="{2862B29C-FF84-4EB5-B1B4-D22BAA227BC7}" destId="{5B3EE371-4CA7-49A1-B0E9-B4142C83CA42}" srcOrd="0" destOrd="0" presId="urn:microsoft.com/office/officeart/2005/8/layout/matrix2"/>
    <dgm:cxn modelId="{D926EB99-9D0A-41A1-8EA9-8A1C37CD1433}" srcId="{F1126683-2F24-409E-A4AD-8095413FF4B1}" destId="{2862B29C-FF84-4EB5-B1B4-D22BAA227BC7}" srcOrd="3" destOrd="0" parTransId="{00FFEFD3-3DEA-4981-A9F9-D516467C327D}" sibTransId="{1FB3A3DF-29C4-45FD-B019-509920966B72}"/>
    <dgm:cxn modelId="{6949CFD0-652B-4DDF-A0B2-930C0C148DBD}" srcId="{F1126683-2F24-409E-A4AD-8095413FF4B1}" destId="{FB318255-D2F2-4901-BC3D-95740E9A2AA5}" srcOrd="4" destOrd="0" parTransId="{9EBD8210-E44F-4A7E-B7B0-BC9DB25A0CD1}" sibTransId="{FABF3EFE-02AF-4BBD-85B0-1DCD96054B56}"/>
    <dgm:cxn modelId="{129EF3DA-6953-42BB-9499-4407F948305F}" type="presOf" srcId="{B157397C-CB93-48EE-A83F-52ADC3F8C48B}" destId="{AE682A40-E9CE-4195-A107-1885D7D2E72C}" srcOrd="0" destOrd="0" presId="urn:microsoft.com/office/officeart/2005/8/layout/matrix2"/>
    <dgm:cxn modelId="{08647DE0-7935-4E09-9BBF-5CBB008817AD}" type="presOf" srcId="{F1126683-2F24-409E-A4AD-8095413FF4B1}" destId="{C513463F-2912-43AA-9F8A-067FA3E6C6A6}" srcOrd="0" destOrd="0" presId="urn:microsoft.com/office/officeart/2005/8/layout/matrix2"/>
    <dgm:cxn modelId="{23076E7F-9117-4F3A-8C24-98CBE575D747}" type="presParOf" srcId="{C513463F-2912-43AA-9F8A-067FA3E6C6A6}" destId="{856750C2-02D2-435C-996B-13025850C3A7}" srcOrd="0" destOrd="0" presId="urn:microsoft.com/office/officeart/2005/8/layout/matrix2"/>
    <dgm:cxn modelId="{09DE0296-E6C6-4633-8C8C-07264C2C491C}" type="presParOf" srcId="{C513463F-2912-43AA-9F8A-067FA3E6C6A6}" destId="{61FCC021-35F2-4444-A0BB-7586D25A3414}" srcOrd="1" destOrd="0" presId="urn:microsoft.com/office/officeart/2005/8/layout/matrix2"/>
    <dgm:cxn modelId="{EEF773FC-C84B-4466-B492-8763425B078D}" type="presParOf" srcId="{C513463F-2912-43AA-9F8A-067FA3E6C6A6}" destId="{AE682A40-E9CE-4195-A107-1885D7D2E72C}" srcOrd="2" destOrd="0" presId="urn:microsoft.com/office/officeart/2005/8/layout/matrix2"/>
    <dgm:cxn modelId="{177DD753-196C-41A2-AFC6-40DBA1E3F891}" type="presParOf" srcId="{C513463F-2912-43AA-9F8A-067FA3E6C6A6}" destId="{5AC25087-D107-4062-B7F2-1E575730BAAD}" srcOrd="3" destOrd="0" presId="urn:microsoft.com/office/officeart/2005/8/layout/matrix2"/>
    <dgm:cxn modelId="{3FC0292D-53B1-4F77-BFA1-B18B82656CBE}" type="presParOf" srcId="{C513463F-2912-43AA-9F8A-067FA3E6C6A6}" destId="{5B3EE371-4CA7-49A1-B0E9-B4142C83CA42}"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750C2-02D2-435C-996B-13025850C3A7}">
      <dsp:nvSpPr>
        <dsp:cNvPr id="0" name=""/>
        <dsp:cNvSpPr/>
      </dsp:nvSpPr>
      <dsp:spPr>
        <a:xfrm>
          <a:off x="1866899" y="0"/>
          <a:ext cx="4318000" cy="4318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FCC021-35F2-4444-A0BB-7586D25A3414}">
      <dsp:nvSpPr>
        <dsp:cNvPr id="0" name=""/>
        <dsp:cNvSpPr/>
      </dsp:nvSpPr>
      <dsp:spPr>
        <a:xfrm>
          <a:off x="214757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Transfer</a:t>
          </a:r>
          <a:r>
            <a:rPr lang="en-US" sz="2000" kern="1200" dirty="0"/>
            <a:t> the risk to another party</a:t>
          </a:r>
        </a:p>
      </dsp:txBody>
      <dsp:txXfrm>
        <a:off x="2231885" y="364985"/>
        <a:ext cx="1558570" cy="1558570"/>
      </dsp:txXfrm>
    </dsp:sp>
    <dsp:sp modelId="{AE682A40-E9CE-4195-A107-1885D7D2E72C}">
      <dsp:nvSpPr>
        <dsp:cNvPr id="0" name=""/>
        <dsp:cNvSpPr/>
      </dsp:nvSpPr>
      <dsp:spPr>
        <a:xfrm>
          <a:off x="417703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Terminate</a:t>
          </a:r>
          <a:r>
            <a:rPr lang="en-US" sz="2000" kern="1200" dirty="0"/>
            <a:t> the activity generating the risk</a:t>
          </a:r>
        </a:p>
      </dsp:txBody>
      <dsp:txXfrm>
        <a:off x="4261345" y="364985"/>
        <a:ext cx="1558570" cy="1558570"/>
      </dsp:txXfrm>
    </dsp:sp>
    <dsp:sp modelId="{5AC25087-D107-4062-B7F2-1E575730BAAD}">
      <dsp:nvSpPr>
        <dsp:cNvPr id="0" name=""/>
        <dsp:cNvSpPr/>
      </dsp:nvSpPr>
      <dsp:spPr>
        <a:xfrm>
          <a:off x="214757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Tolerate</a:t>
          </a:r>
          <a:r>
            <a:rPr lang="en-US" sz="2000" kern="1200" dirty="0"/>
            <a:t> the risk and its likely impact</a:t>
          </a:r>
        </a:p>
      </dsp:txBody>
      <dsp:txXfrm>
        <a:off x="2231885" y="2394445"/>
        <a:ext cx="1558570" cy="1558570"/>
      </dsp:txXfrm>
    </dsp:sp>
    <dsp:sp modelId="{5B3EE371-4CA7-49A1-B0E9-B4142C83CA42}">
      <dsp:nvSpPr>
        <dsp:cNvPr id="0" name=""/>
        <dsp:cNvSpPr/>
      </dsp:nvSpPr>
      <dsp:spPr>
        <a:xfrm>
          <a:off x="417703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Treat</a:t>
          </a:r>
          <a:r>
            <a:rPr lang="en-US" sz="2000" kern="1200" dirty="0"/>
            <a:t> the risk to reduce the likely impact or exposure</a:t>
          </a:r>
        </a:p>
      </dsp:txBody>
      <dsp:txXfrm>
        <a:off x="4261345" y="2394445"/>
        <a:ext cx="1558570" cy="1558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750C2-02D2-435C-996B-13025850C3A7}">
      <dsp:nvSpPr>
        <dsp:cNvPr id="0" name=""/>
        <dsp:cNvSpPr/>
      </dsp:nvSpPr>
      <dsp:spPr>
        <a:xfrm>
          <a:off x="1866899" y="0"/>
          <a:ext cx="4318000" cy="4318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FCC021-35F2-4444-A0BB-7586D25A3414}">
      <dsp:nvSpPr>
        <dsp:cNvPr id="0" name=""/>
        <dsp:cNvSpPr/>
      </dsp:nvSpPr>
      <dsp:spPr>
        <a:xfrm>
          <a:off x="214757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Exploit</a:t>
          </a:r>
          <a:r>
            <a:rPr lang="en-US" sz="1500" kern="1200" dirty="0"/>
            <a:t> opportunity until competitors arrive</a:t>
          </a:r>
        </a:p>
      </dsp:txBody>
      <dsp:txXfrm>
        <a:off x="2231885" y="364985"/>
        <a:ext cx="1558570" cy="1558570"/>
      </dsp:txXfrm>
    </dsp:sp>
    <dsp:sp modelId="{AE682A40-E9CE-4195-A107-1885D7D2E72C}">
      <dsp:nvSpPr>
        <dsp:cNvPr id="0" name=""/>
        <dsp:cNvSpPr/>
      </dsp:nvSpPr>
      <dsp:spPr>
        <a:xfrm>
          <a:off x="417703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Expand</a:t>
          </a:r>
          <a:r>
            <a:rPr lang="en-US" sz="1500" kern="1200" dirty="0"/>
            <a:t> depending on risk appetite and capacity</a:t>
          </a:r>
        </a:p>
      </dsp:txBody>
      <dsp:txXfrm>
        <a:off x="4261345" y="364985"/>
        <a:ext cx="1558570" cy="1558570"/>
      </dsp:txXfrm>
    </dsp:sp>
    <dsp:sp modelId="{5AC25087-D107-4062-B7F2-1E575730BAAD}">
      <dsp:nvSpPr>
        <dsp:cNvPr id="0" name=""/>
        <dsp:cNvSpPr/>
      </dsp:nvSpPr>
      <dsp:spPr>
        <a:xfrm>
          <a:off x="214757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Exist</a:t>
          </a:r>
          <a:r>
            <a:rPr lang="en-US" sz="1500" kern="1200" dirty="0"/>
            <a:t> in mature/declining markets</a:t>
          </a:r>
        </a:p>
      </dsp:txBody>
      <dsp:txXfrm>
        <a:off x="2231885" y="2394445"/>
        <a:ext cx="1558570" cy="1558570"/>
      </dsp:txXfrm>
    </dsp:sp>
    <dsp:sp modelId="{5B3EE371-4CA7-49A1-B0E9-B4142C83CA42}">
      <dsp:nvSpPr>
        <dsp:cNvPr id="0" name=""/>
        <dsp:cNvSpPr/>
      </dsp:nvSpPr>
      <dsp:spPr>
        <a:xfrm>
          <a:off x="417703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Explore</a:t>
          </a:r>
          <a:r>
            <a:rPr lang="en-US" sz="1500" kern="1200" dirty="0"/>
            <a:t> entrepreneurial opportunities</a:t>
          </a:r>
        </a:p>
      </dsp:txBody>
      <dsp:txXfrm>
        <a:off x="4261345" y="2394445"/>
        <a:ext cx="1558570" cy="15585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750C2-02D2-435C-996B-13025850C3A7}">
      <dsp:nvSpPr>
        <dsp:cNvPr id="0" name=""/>
        <dsp:cNvSpPr/>
      </dsp:nvSpPr>
      <dsp:spPr>
        <a:xfrm>
          <a:off x="1866899" y="0"/>
          <a:ext cx="4318000" cy="4318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FCC021-35F2-4444-A0BB-7586D25A3414}">
      <dsp:nvSpPr>
        <dsp:cNvPr id="0" name=""/>
        <dsp:cNvSpPr/>
      </dsp:nvSpPr>
      <dsp:spPr>
        <a:xfrm>
          <a:off x="214757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Exploit</a:t>
          </a:r>
          <a:r>
            <a:rPr lang="en-US" sz="1500" kern="1200" dirty="0"/>
            <a:t> opportunity until competitors arrive</a:t>
          </a:r>
        </a:p>
      </dsp:txBody>
      <dsp:txXfrm>
        <a:off x="2231885" y="364985"/>
        <a:ext cx="1558570" cy="1558570"/>
      </dsp:txXfrm>
    </dsp:sp>
    <dsp:sp modelId="{AE682A40-E9CE-4195-A107-1885D7D2E72C}">
      <dsp:nvSpPr>
        <dsp:cNvPr id="0" name=""/>
        <dsp:cNvSpPr/>
      </dsp:nvSpPr>
      <dsp:spPr>
        <a:xfrm>
          <a:off x="4177030" y="28067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Expand</a:t>
          </a:r>
          <a:r>
            <a:rPr lang="en-US" sz="1500" kern="1200" dirty="0"/>
            <a:t> depending on risk appetite and capacity</a:t>
          </a:r>
        </a:p>
      </dsp:txBody>
      <dsp:txXfrm>
        <a:off x="4261345" y="364985"/>
        <a:ext cx="1558570" cy="1558570"/>
      </dsp:txXfrm>
    </dsp:sp>
    <dsp:sp modelId="{5AC25087-D107-4062-B7F2-1E575730BAAD}">
      <dsp:nvSpPr>
        <dsp:cNvPr id="0" name=""/>
        <dsp:cNvSpPr/>
      </dsp:nvSpPr>
      <dsp:spPr>
        <a:xfrm>
          <a:off x="214757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Exist</a:t>
          </a:r>
          <a:r>
            <a:rPr lang="en-US" sz="1500" kern="1200" dirty="0"/>
            <a:t> in mature/declining markets</a:t>
          </a:r>
        </a:p>
      </dsp:txBody>
      <dsp:txXfrm>
        <a:off x="2231885" y="2394445"/>
        <a:ext cx="1558570" cy="1558570"/>
      </dsp:txXfrm>
    </dsp:sp>
    <dsp:sp modelId="{5B3EE371-4CA7-49A1-B0E9-B4142C83CA42}">
      <dsp:nvSpPr>
        <dsp:cNvPr id="0" name=""/>
        <dsp:cNvSpPr/>
      </dsp:nvSpPr>
      <dsp:spPr>
        <a:xfrm>
          <a:off x="4177030" y="2310130"/>
          <a:ext cx="1727200" cy="1727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0000"/>
              </a:solidFill>
            </a:rPr>
            <a:t>Explore</a:t>
          </a:r>
          <a:r>
            <a:rPr lang="en-US" sz="1500" kern="1200" dirty="0"/>
            <a:t> entrepreneurial opportunities</a:t>
          </a:r>
        </a:p>
      </dsp:txBody>
      <dsp:txXfrm>
        <a:off x="4261345" y="2394445"/>
        <a:ext cx="1558570" cy="155857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436EDD-6BD0-4CF4-AC7C-404E93FF8CFF}" type="datetimeFigureOut">
              <a:rPr lang="en-US" smtClean="0"/>
              <a:t>3/9/2019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B43A48-689A-4896-B159-5996F5C9DACD}" type="slidenum">
              <a:rPr lang="en-US" smtClean="0"/>
              <a:t>‹#›</a:t>
            </a:fld>
            <a:endParaRPr lang="en-US"/>
          </a:p>
        </p:txBody>
      </p:sp>
    </p:spTree>
    <p:extLst>
      <p:ext uri="{BB962C8B-B14F-4D97-AF65-F5344CB8AC3E}">
        <p14:creationId xmlns:p14="http://schemas.microsoft.com/office/powerpoint/2010/main" val="2389466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accent2"/>
                </a:solidFill>
                <a:latin typeface="Arial" panose="020B0604020202020204" pitchFamily="34" charset="0"/>
              </a:defRPr>
            </a:lvl1pPr>
            <a:lvl2pPr marL="742950" indent="-285750">
              <a:defRPr sz="3600" b="1">
                <a:solidFill>
                  <a:schemeClr val="accent2"/>
                </a:solidFill>
                <a:latin typeface="Arial" panose="020B0604020202020204" pitchFamily="34" charset="0"/>
              </a:defRPr>
            </a:lvl2pPr>
            <a:lvl3pPr marL="1143000" indent="-228600">
              <a:defRPr sz="3600" b="1">
                <a:solidFill>
                  <a:schemeClr val="accent2"/>
                </a:solidFill>
                <a:latin typeface="Arial" panose="020B0604020202020204" pitchFamily="34" charset="0"/>
              </a:defRPr>
            </a:lvl3pPr>
            <a:lvl4pPr marL="1600200" indent="-228600">
              <a:defRPr sz="3600" b="1">
                <a:solidFill>
                  <a:schemeClr val="accent2"/>
                </a:solidFill>
                <a:latin typeface="Arial" panose="020B0604020202020204" pitchFamily="34" charset="0"/>
              </a:defRPr>
            </a:lvl4pPr>
            <a:lvl5pPr marL="2057400" indent="-228600">
              <a:defRPr sz="3600" b="1">
                <a:solidFill>
                  <a:schemeClr val="accent2"/>
                </a:solidFill>
                <a:latin typeface="Arial" panose="020B0604020202020204" pitchFamily="34" charset="0"/>
              </a:defRPr>
            </a:lvl5pPr>
            <a:lvl6pPr marL="2514600" indent="-228600" eaLnBrk="0" fontAlgn="base" hangingPunct="0">
              <a:spcBef>
                <a:spcPct val="0"/>
              </a:spcBef>
              <a:spcAft>
                <a:spcPct val="0"/>
              </a:spcAft>
              <a:defRPr sz="3600" b="1">
                <a:solidFill>
                  <a:schemeClr val="accent2"/>
                </a:solidFill>
                <a:latin typeface="Arial" panose="020B0604020202020204" pitchFamily="34" charset="0"/>
              </a:defRPr>
            </a:lvl6pPr>
            <a:lvl7pPr marL="2971800" indent="-228600" eaLnBrk="0" fontAlgn="base" hangingPunct="0">
              <a:spcBef>
                <a:spcPct val="0"/>
              </a:spcBef>
              <a:spcAft>
                <a:spcPct val="0"/>
              </a:spcAft>
              <a:defRPr sz="3600" b="1">
                <a:solidFill>
                  <a:schemeClr val="accent2"/>
                </a:solidFill>
                <a:latin typeface="Arial" panose="020B0604020202020204" pitchFamily="34" charset="0"/>
              </a:defRPr>
            </a:lvl7pPr>
            <a:lvl8pPr marL="3429000" indent="-228600" eaLnBrk="0" fontAlgn="base" hangingPunct="0">
              <a:spcBef>
                <a:spcPct val="0"/>
              </a:spcBef>
              <a:spcAft>
                <a:spcPct val="0"/>
              </a:spcAft>
              <a:defRPr sz="3600" b="1">
                <a:solidFill>
                  <a:schemeClr val="accent2"/>
                </a:solidFill>
                <a:latin typeface="Arial" panose="020B0604020202020204" pitchFamily="34" charset="0"/>
              </a:defRPr>
            </a:lvl8pPr>
            <a:lvl9pPr marL="3886200" indent="-228600" eaLnBrk="0" fontAlgn="base" hangingPunct="0">
              <a:spcBef>
                <a:spcPct val="0"/>
              </a:spcBef>
              <a:spcAft>
                <a:spcPct val="0"/>
              </a:spcAft>
              <a:defRPr sz="3600" b="1">
                <a:solidFill>
                  <a:schemeClr val="accent2"/>
                </a:solidFill>
                <a:latin typeface="Arial" panose="020B0604020202020204" pitchFamily="34" charset="0"/>
              </a:defRPr>
            </a:lvl9pPr>
          </a:lstStyle>
          <a:p>
            <a:fld id="{3B613740-F959-4E26-9E6A-CA3B2CFE83D2}" type="slidenum">
              <a:rPr lang="en-US" altLang="en-US" sz="1200" b="0" smtClean="0">
                <a:solidFill>
                  <a:schemeClr val="tx1"/>
                </a:solidFill>
                <a:latin typeface="Times New Roman" panose="02020603050405020304" pitchFamily="18" charset="0"/>
              </a:rPr>
              <a:pPr/>
              <a:t>1</a:t>
            </a:fld>
            <a:endParaRPr lang="en-US"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77060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765274D-7D19-44AD-B840-5FF161063FB3}" type="slidenum">
              <a:rPr lang="en-US" altLang="en-US" smtClean="0"/>
              <a:pPr>
                <a:defRPr/>
              </a:pPr>
              <a:t>5</a:t>
            </a:fld>
            <a:endParaRPr lang="en-US" altLang="en-US"/>
          </a:p>
        </p:txBody>
      </p:sp>
    </p:spTree>
    <p:extLst>
      <p:ext uri="{BB962C8B-B14F-4D97-AF65-F5344CB8AC3E}">
        <p14:creationId xmlns:p14="http://schemas.microsoft.com/office/powerpoint/2010/main" val="1330549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765274D-7D19-44AD-B840-5FF161063FB3}" type="slidenum">
              <a:rPr lang="en-US" altLang="en-US" smtClean="0"/>
              <a:pPr>
                <a:defRPr/>
              </a:pPr>
              <a:t>6</a:t>
            </a:fld>
            <a:endParaRPr lang="en-US" altLang="en-US"/>
          </a:p>
        </p:txBody>
      </p:sp>
    </p:spTree>
    <p:extLst>
      <p:ext uri="{BB962C8B-B14F-4D97-AF65-F5344CB8AC3E}">
        <p14:creationId xmlns:p14="http://schemas.microsoft.com/office/powerpoint/2010/main" val="239341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EB89-97ED-4907-8B42-1A1189CCC9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843E07-84EA-4990-9E91-2E4EB32F64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49577D-85E5-414C-AD9A-48F22573106B}"/>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9BBBB790-F849-4AA4-A568-19F63BA08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8F1F0-F22B-4A8F-88BC-2BB0954F15C2}"/>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1976714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6DBF-6B4E-4F1C-9098-1FA77D2721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8298AD-502A-473A-9AD6-C69FD248DD9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0BB6B-9A25-444D-9FB3-73EB5CC527B2}"/>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4F2C5A9F-3BFE-402F-9294-60BFCD94A6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1BF25-8862-43C8-B055-EB5A4BFA683E}"/>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2804886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ADA3-CF43-4D80-B882-1143E87BBE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B39B05-8A5D-4944-ACBA-131DFA145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F661CA-2394-4247-BC76-2A437AC4E6CD}"/>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5F37891B-7F57-40D6-A681-E26BA9D6E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BC25C-F008-413A-BD51-0F1730019675}"/>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197256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86E52-05D1-4763-9DBF-9D43625249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81A91-EA81-4900-9E47-26A00206A3E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3E6430-1F5C-41AA-8C29-698710B0B2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2AFB67-5F44-44BF-89A6-D8E87CAF98C4}"/>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6" name="Footer Placeholder 5">
            <a:extLst>
              <a:ext uri="{FF2B5EF4-FFF2-40B4-BE49-F238E27FC236}">
                <a16:creationId xmlns:a16="http://schemas.microsoft.com/office/drawing/2014/main" id="{21A1891B-8D7F-4E8B-9D50-4F96D1B8DB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A71DAE-FDD5-4907-9B47-16CC747EB750}"/>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487141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F6AD-D143-4CEA-BDD8-72DF5DB5B6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F6E402-94B8-44A6-8722-AC70507460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C5FA2E0-06E8-4317-AC15-715F5E32925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59F917-8561-4EA9-B61A-964AD62FB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26A7ED1-25DD-4504-B7C1-14492D8D84A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F98D28-ED45-48D9-96A5-36C6B0F7183A}"/>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8" name="Footer Placeholder 7">
            <a:extLst>
              <a:ext uri="{FF2B5EF4-FFF2-40B4-BE49-F238E27FC236}">
                <a16:creationId xmlns:a16="http://schemas.microsoft.com/office/drawing/2014/main" id="{3ACF0A6D-19DD-468C-9B45-3AE38EEB9C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12CEBD-E917-4E31-9B99-685ACFFA46C3}"/>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93263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F24C-DBE6-4311-B0FD-9EE47BEEC4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ABF0A4-A3DF-41EA-8EAF-35676310C06C}"/>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4" name="Footer Placeholder 3">
            <a:extLst>
              <a:ext uri="{FF2B5EF4-FFF2-40B4-BE49-F238E27FC236}">
                <a16:creationId xmlns:a16="http://schemas.microsoft.com/office/drawing/2014/main" id="{385D0ADA-0C09-4DB9-AEC8-F728841687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518929-5861-4FEC-989F-762454E6D45C}"/>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1468389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269246-4406-4F56-ACE1-36C04D223718}"/>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3" name="Footer Placeholder 2">
            <a:extLst>
              <a:ext uri="{FF2B5EF4-FFF2-40B4-BE49-F238E27FC236}">
                <a16:creationId xmlns:a16="http://schemas.microsoft.com/office/drawing/2014/main" id="{FDD12068-08AE-4FDB-99AB-DFFEA1273D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791B6C-D17C-4A93-9B58-0201FC826353}"/>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3308082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6ED6-350F-45AB-BF68-0BA00630CD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D4AF61-F7FD-481C-A6D4-AAEDDC347A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B6C1FC-F76D-4209-B400-C3D9B41A7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36DCC9-7C62-4330-88DB-7873CA1C1BAC}"/>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6" name="Footer Placeholder 5">
            <a:extLst>
              <a:ext uri="{FF2B5EF4-FFF2-40B4-BE49-F238E27FC236}">
                <a16:creationId xmlns:a16="http://schemas.microsoft.com/office/drawing/2014/main" id="{BEBAB651-DE1D-4CFF-A02A-DBEFCAC7D8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B74131-05F8-4ECC-BB39-07566E811950}"/>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3540772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240BE-FAFA-4525-909E-71518CEEF2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64779E-E6F0-48B1-9F01-55F9679F96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28F255-B0AA-4313-9C0D-5B411B6C2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8A2A87-2174-4975-87A9-CA4FCD43EB12}"/>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6" name="Footer Placeholder 5">
            <a:extLst>
              <a:ext uri="{FF2B5EF4-FFF2-40B4-BE49-F238E27FC236}">
                <a16:creationId xmlns:a16="http://schemas.microsoft.com/office/drawing/2014/main" id="{45E30DDD-0874-4836-A5F9-827FAB650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60B969-4785-48B0-AE40-58E57511A21B}"/>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1795964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392A4-5F6E-492D-B6CD-6E41F29190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0CE31E-F64D-416D-8506-DE63762823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43B754-9EE6-4D88-9D55-14B3D5D0C1A4}"/>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16534632-7BD9-49D7-B525-E52E03397C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E3E05-7C28-4F76-B01A-F460A06957C6}"/>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602506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CE228-A122-4702-8E2D-26827F0C7A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A947D-E29D-49FD-A18B-050C502F5C4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317E6-C29F-40D0-AC2A-C4482FE51C49}"/>
              </a:ext>
            </a:extLst>
          </p:cNvPr>
          <p:cNvSpPr>
            <a:spLocks noGrp="1"/>
          </p:cNvSpPr>
          <p:nvPr>
            <p:ph type="dt" sz="half" idx="10"/>
          </p:nvPr>
        </p:nvSpPr>
        <p:spPr/>
        <p:txBody>
          <a:body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3C214205-E5D6-4CBB-AA10-4FC131D29F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EE7BC-193E-49B8-B6F5-F9A618F4A7EE}"/>
              </a:ext>
            </a:extLst>
          </p:cNvPr>
          <p:cNvSpPr>
            <a:spLocks noGrp="1"/>
          </p:cNvSpPr>
          <p:nvPr>
            <p:ph type="sldNum" sz="quarter" idx="12"/>
          </p:nvPr>
        </p:nvSpPr>
        <p:spPr/>
        <p:txBody>
          <a:bodyPr/>
          <a:lstStyle/>
          <a:p>
            <a:fld id="{A0AA629C-D032-44F9-9DAB-F93545CD66C1}" type="slidenum">
              <a:rPr lang="en-US" smtClean="0"/>
              <a:t>‹#›</a:t>
            </a:fld>
            <a:endParaRPr lang="en-US"/>
          </a:p>
        </p:txBody>
      </p:sp>
    </p:spTree>
    <p:extLst>
      <p:ext uri="{BB962C8B-B14F-4D97-AF65-F5344CB8AC3E}">
        <p14:creationId xmlns:p14="http://schemas.microsoft.com/office/powerpoint/2010/main" val="3206546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165A62-430F-4BCD-B061-C8C2276489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958646-8FA0-4310-9824-EB9B35E01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CE556-112A-4EEF-9747-C6E6FE517B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DC02F7-C1BB-4B75-82FB-3C490EC1F4F8}" type="datetimeFigureOut">
              <a:rPr lang="en-US" smtClean="0"/>
              <a:t>3/9/2019</a:t>
            </a:fld>
            <a:endParaRPr lang="en-US"/>
          </a:p>
        </p:txBody>
      </p:sp>
      <p:sp>
        <p:nvSpPr>
          <p:cNvPr id="5" name="Footer Placeholder 4">
            <a:extLst>
              <a:ext uri="{FF2B5EF4-FFF2-40B4-BE49-F238E27FC236}">
                <a16:creationId xmlns:a16="http://schemas.microsoft.com/office/drawing/2014/main" id="{98D6EF54-CE89-49DB-A92C-9906D51EE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0BF27F-46F4-4121-9275-24059AB4E1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AA629C-D032-44F9-9DAB-F93545CD66C1}" type="slidenum">
              <a:rPr lang="en-US" smtClean="0"/>
              <a:t>‹#›</a:t>
            </a:fld>
            <a:endParaRPr lang="en-US"/>
          </a:p>
        </p:txBody>
      </p:sp>
    </p:spTree>
    <p:extLst>
      <p:ext uri="{BB962C8B-B14F-4D97-AF65-F5344CB8AC3E}">
        <p14:creationId xmlns:p14="http://schemas.microsoft.com/office/powerpoint/2010/main" val="3984603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orkshopbank.com/5-whys-root-cause-analysi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1812925" y="6070600"/>
            <a:ext cx="8534400" cy="338138"/>
          </a:xfrm>
        </p:spPr>
        <p:txBody>
          <a:bodyPr/>
          <a:lstStyle/>
          <a:p>
            <a:pPr algn="r" eaLnBrk="1" hangingPunct="1">
              <a:defRPr/>
            </a:pPr>
            <a:r>
              <a:rPr lang="en-US" sz="800" dirty="0">
                <a:solidFill>
                  <a:schemeClr val="accent6"/>
                </a:solidFill>
              </a:rPr>
              <a:t>Chapter 1 What is Sport and Why Do We Study It?</a:t>
            </a:r>
          </a:p>
        </p:txBody>
      </p:sp>
      <p:sp>
        <p:nvSpPr>
          <p:cNvPr id="4099" name="AutoShape 18"/>
          <p:cNvSpPr>
            <a:spLocks noChangeArrowheads="1"/>
          </p:cNvSpPr>
          <p:nvPr/>
        </p:nvSpPr>
        <p:spPr bwMode="auto">
          <a:xfrm>
            <a:off x="1812926" y="355601"/>
            <a:ext cx="8556625" cy="6100763"/>
          </a:xfrm>
          <a:prstGeom prst="roundRect">
            <a:avLst>
              <a:gd name="adj" fmla="val 2935"/>
            </a:avLst>
          </a:prstGeom>
          <a:gradFill rotWithShape="1">
            <a:gsLst>
              <a:gs pos="0">
                <a:srgbClr val="5B82FF"/>
              </a:gs>
              <a:gs pos="100000">
                <a:srgbClr val="FFEDB9"/>
              </a:gs>
            </a:gsLst>
            <a:lin ang="5400000" scaled="1"/>
          </a:gradFill>
          <a:ln w="38100" cmpd="dbl" algn="ctr">
            <a:solidFill>
              <a:schemeClr val="bg1"/>
            </a:solidFill>
            <a:round/>
            <a:headEnd/>
            <a:tailEnd/>
          </a:ln>
        </p:spPr>
        <p:txBody>
          <a:bodyPr wrap="none" anchor="ct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3600">
              <a:solidFill>
                <a:schemeClr val="accent2"/>
              </a:solidFill>
            </a:endParaRPr>
          </a:p>
        </p:txBody>
      </p:sp>
      <p:sp>
        <p:nvSpPr>
          <p:cNvPr id="15367" name="Text Box 7"/>
          <p:cNvSpPr txBox="1">
            <a:spLocks noChangeArrowheads="1"/>
          </p:cNvSpPr>
          <p:nvPr/>
        </p:nvSpPr>
        <p:spPr bwMode="auto">
          <a:xfrm>
            <a:off x="5164138" y="677863"/>
            <a:ext cx="18018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6800" dirty="0">
                <a:solidFill>
                  <a:schemeClr val="bg1"/>
                </a:solidFill>
              </a:rPr>
              <a:t>15</a:t>
            </a:r>
            <a:endParaRPr lang="en-US" altLang="en-US" sz="6800" b="0" dirty="0">
              <a:solidFill>
                <a:schemeClr val="bg1"/>
              </a:solidFill>
            </a:endParaRPr>
          </a:p>
        </p:txBody>
      </p:sp>
      <p:sp>
        <p:nvSpPr>
          <p:cNvPr id="15368" name="Text Box 8"/>
          <p:cNvSpPr txBox="1">
            <a:spLocks noChangeArrowheads="1"/>
          </p:cNvSpPr>
          <p:nvPr/>
        </p:nvSpPr>
        <p:spPr bwMode="auto">
          <a:xfrm>
            <a:off x="2070101" y="2574925"/>
            <a:ext cx="8042275" cy="1353256"/>
          </a:xfrm>
          <a:prstGeom prst="rect">
            <a:avLst/>
          </a:prstGeom>
          <a:noFill/>
          <a:ln w="9525">
            <a:noFill/>
            <a:miter lim="800000"/>
            <a:headEnd/>
            <a:tailEnd/>
          </a:ln>
          <a:effectLst/>
        </p:spPr>
        <p:txBody>
          <a:bodyPr>
            <a:spAutoFit/>
          </a:bodyPr>
          <a:lstStyle/>
          <a:p>
            <a:pPr algn="ctr">
              <a:lnSpc>
                <a:spcPct val="85000"/>
              </a:lnSpc>
              <a:spcBef>
                <a:spcPct val="50000"/>
              </a:spcBef>
              <a:defRPr/>
            </a:pPr>
            <a:r>
              <a:rPr lang="en-US" sz="4800" dirty="0">
                <a:effectLst>
                  <a:outerShdw blurRad="38100" dist="38100" dir="2700000" algn="tl">
                    <a:srgbClr val="C0C0C0"/>
                  </a:outerShdw>
                </a:effectLst>
                <a:latin typeface="Arial Black" pitchFamily="34" charset="0"/>
              </a:rPr>
              <a:t>Tolerate, Treat, Transfer and Terminate</a:t>
            </a:r>
          </a:p>
        </p:txBody>
      </p:sp>
      <p:sp>
        <p:nvSpPr>
          <p:cNvPr id="15379" name="Text Box 19"/>
          <p:cNvSpPr txBox="1">
            <a:spLocks noChangeArrowheads="1"/>
          </p:cNvSpPr>
          <p:nvPr/>
        </p:nvSpPr>
        <p:spPr bwMode="auto">
          <a:xfrm>
            <a:off x="1984376" y="558800"/>
            <a:ext cx="822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400" b="0" dirty="0">
                <a:solidFill>
                  <a:schemeClr val="bg1"/>
                </a:solidFill>
              </a:rPr>
              <a:t>C  H  A  P  T  E  R</a:t>
            </a:r>
          </a:p>
        </p:txBody>
      </p:sp>
      <p:sp>
        <p:nvSpPr>
          <p:cNvPr id="15380" name="Rectangle 20"/>
          <p:cNvSpPr>
            <a:spLocks noChangeArrowheads="1"/>
          </p:cNvSpPr>
          <p:nvPr/>
        </p:nvSpPr>
        <p:spPr bwMode="auto">
          <a:xfrm>
            <a:off x="2028825" y="900113"/>
            <a:ext cx="8115300" cy="42862"/>
          </a:xfrm>
          <a:prstGeom prst="rect">
            <a:avLst/>
          </a:prstGeom>
          <a:gradFill rotWithShape="1">
            <a:gsLst>
              <a:gs pos="0">
                <a:srgbClr val="CC9900"/>
              </a:gs>
              <a:gs pos="50000">
                <a:srgbClr val="FFFFFF"/>
              </a:gs>
              <a:gs pos="100000">
                <a:srgbClr val="CC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3600">
              <a:solidFill>
                <a:schemeClr val="accent2"/>
              </a:solidFill>
            </a:endParaRPr>
          </a:p>
        </p:txBody>
      </p:sp>
    </p:spTree>
    <p:extLst>
      <p:ext uri="{BB962C8B-B14F-4D97-AF65-F5344CB8AC3E}">
        <p14:creationId xmlns:p14="http://schemas.microsoft.com/office/powerpoint/2010/main" val="1423448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79"/>
                                        </p:tgtEl>
                                        <p:attrNameLst>
                                          <p:attrName>style.visibility</p:attrName>
                                        </p:attrNameLst>
                                      </p:cBhvr>
                                      <p:to>
                                        <p:strVal val="visible"/>
                                      </p:to>
                                    </p:set>
                                    <p:animEffect transition="in" filter="wipe(down)">
                                      <p:cBhvr>
                                        <p:cTn id="11" dur="500"/>
                                        <p:tgtEl>
                                          <p:spTgt spid="15379"/>
                                        </p:tgtEl>
                                      </p:cBhvr>
                                    </p:animEffect>
                                  </p:childTnLst>
                                </p:cTn>
                              </p:par>
                              <p:par>
                                <p:cTn id="12" presetID="17" presetClass="entr" presetSubtype="10" fill="hold" grpId="0" nodeType="withEffect">
                                  <p:stCondLst>
                                    <p:cond delay="0"/>
                                  </p:stCondLst>
                                  <p:childTnLst>
                                    <p:set>
                                      <p:cBhvr>
                                        <p:cTn id="13" dur="1" fill="hold">
                                          <p:stCondLst>
                                            <p:cond delay="0"/>
                                          </p:stCondLst>
                                        </p:cTn>
                                        <p:tgtEl>
                                          <p:spTgt spid="15380"/>
                                        </p:tgtEl>
                                        <p:attrNameLst>
                                          <p:attrName>style.visibility</p:attrName>
                                        </p:attrNameLst>
                                      </p:cBhvr>
                                      <p:to>
                                        <p:strVal val="visible"/>
                                      </p:to>
                                    </p:set>
                                    <p:anim calcmode="lin" valueType="num">
                                      <p:cBhvr>
                                        <p:cTn id="14" dur="500" fill="hold"/>
                                        <p:tgtEl>
                                          <p:spTgt spid="15380"/>
                                        </p:tgtEl>
                                        <p:attrNameLst>
                                          <p:attrName>ppt_w</p:attrName>
                                        </p:attrNameLst>
                                      </p:cBhvr>
                                      <p:tavLst>
                                        <p:tav tm="0">
                                          <p:val>
                                            <p:fltVal val="0"/>
                                          </p:val>
                                        </p:tav>
                                        <p:tav tm="100000">
                                          <p:val>
                                            <p:strVal val="#ppt_w"/>
                                          </p:val>
                                        </p:tav>
                                      </p:tavLst>
                                    </p:anim>
                                    <p:anim calcmode="lin" valueType="num">
                                      <p:cBhvr>
                                        <p:cTn id="15" dur="500" fill="hold"/>
                                        <p:tgtEl>
                                          <p:spTgt spid="15380"/>
                                        </p:tgtEl>
                                        <p:attrNameLst>
                                          <p:attrName>ppt_h</p:attrName>
                                        </p:attrNameLst>
                                      </p:cBhvr>
                                      <p:tavLst>
                                        <p:tav tm="0">
                                          <p:val>
                                            <p:strVal val="#ppt_h"/>
                                          </p:val>
                                        </p:tav>
                                        <p:tav tm="100000">
                                          <p:val>
                                            <p:strVal val="#ppt_h"/>
                                          </p:val>
                                        </p:tav>
                                      </p:tavLst>
                                    </p:anim>
                                  </p:childTnLst>
                                </p:cTn>
                              </p:par>
                              <p:par>
                                <p:cTn id="16" presetID="22" presetClass="entr" presetSubtype="1" fill="hold" grpId="0" nodeType="withEffect">
                                  <p:stCondLst>
                                    <p:cond delay="0"/>
                                  </p:stCondLst>
                                  <p:childTnLst>
                                    <p:set>
                                      <p:cBhvr>
                                        <p:cTn id="17" dur="1" fill="hold">
                                          <p:stCondLst>
                                            <p:cond delay="0"/>
                                          </p:stCondLst>
                                        </p:cTn>
                                        <p:tgtEl>
                                          <p:spTgt spid="15367"/>
                                        </p:tgtEl>
                                        <p:attrNameLst>
                                          <p:attrName>style.visibility</p:attrName>
                                        </p:attrNameLst>
                                      </p:cBhvr>
                                      <p:to>
                                        <p:strVal val="visible"/>
                                      </p:to>
                                    </p:set>
                                    <p:animEffect transition="in" filter="wipe(up)">
                                      <p:cBhvr>
                                        <p:cTn id="18" dur="500"/>
                                        <p:tgtEl>
                                          <p:spTgt spid="15367"/>
                                        </p:tgtEl>
                                      </p:cBhvr>
                                    </p:animEffect>
                                  </p:childTnLst>
                                </p:cTn>
                              </p:par>
                            </p:childTnLst>
                          </p:cTn>
                        </p:par>
                        <p:par>
                          <p:cTn id="19" fill="hold" nodeType="afterGroup">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fade">
                                      <p:cBhvr>
                                        <p:cTn id="22" dur="500"/>
                                        <p:tgtEl>
                                          <p:spTgt spid="15368"/>
                                        </p:tgtEl>
                                      </p:cBhvr>
                                    </p:animEffect>
                                    <p:anim calcmode="lin" valueType="num">
                                      <p:cBhvr>
                                        <p:cTn id="23" dur="500" fill="hold"/>
                                        <p:tgtEl>
                                          <p:spTgt spid="15368"/>
                                        </p:tgtEl>
                                        <p:attrNameLst>
                                          <p:attrName>ppt_x</p:attrName>
                                        </p:attrNameLst>
                                      </p:cBhvr>
                                      <p:tavLst>
                                        <p:tav tm="0">
                                          <p:val>
                                            <p:strVal val="#ppt_x"/>
                                          </p:val>
                                        </p:tav>
                                        <p:tav tm="100000">
                                          <p:val>
                                            <p:strVal val="#ppt_x"/>
                                          </p:val>
                                        </p:tav>
                                      </p:tavLst>
                                    </p:anim>
                                    <p:anim calcmode="lin" valueType="num">
                                      <p:cBhvr>
                                        <p:cTn id="24" dur="450" decel="100000" fill="hold"/>
                                        <p:tgtEl>
                                          <p:spTgt spid="15368"/>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1536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367" grpId="0" autoUpdateAnimBg="0"/>
      <p:bldP spid="15368" grpId="0" autoUpdateAnimBg="0"/>
      <p:bldP spid="15379" grpId="0"/>
      <p:bldP spid="1538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4Ts of Hazard Response</a:t>
            </a:r>
          </a:p>
        </p:txBody>
      </p:sp>
      <p:sp>
        <p:nvSpPr>
          <p:cNvPr id="3" name="Content Placeholder 2"/>
          <p:cNvSpPr>
            <a:spLocks noGrp="1"/>
          </p:cNvSpPr>
          <p:nvPr>
            <p:ph idx="1"/>
          </p:nvPr>
        </p:nvSpPr>
        <p:spPr/>
        <p:txBody>
          <a:bodyPr/>
          <a:lstStyle/>
          <a:p>
            <a:r>
              <a:rPr lang="en-US" dirty="0"/>
              <a:t>Generally speaking, it is only priority significant risks that require attention at the most senior level </a:t>
            </a:r>
          </a:p>
          <a:p>
            <a:r>
              <a:rPr lang="en-US" dirty="0"/>
              <a:t>The benchmark test for significance should be set at a level that represents a significant impact for the organization</a:t>
            </a:r>
          </a:p>
          <a:p>
            <a:r>
              <a:rPr lang="en-US" dirty="0"/>
              <a:t>For hazard risks, the range of responses available is often described as the 4Ts</a:t>
            </a:r>
          </a:p>
        </p:txBody>
      </p:sp>
    </p:spTree>
    <p:extLst>
      <p:ext uri="{BB962C8B-B14F-4D97-AF65-F5344CB8AC3E}">
        <p14:creationId xmlns:p14="http://schemas.microsoft.com/office/powerpoint/2010/main" val="3223668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4Ts of Hazard Response</a:t>
            </a:r>
          </a:p>
        </p:txBody>
      </p:sp>
      <p:graphicFrame>
        <p:nvGraphicFramePr>
          <p:cNvPr id="4" name="Table 3"/>
          <p:cNvGraphicFramePr>
            <a:graphicFrameLocks noGrp="1"/>
          </p:cNvGraphicFramePr>
          <p:nvPr>
            <p:extLst/>
          </p:nvPr>
        </p:nvGraphicFramePr>
        <p:xfrm>
          <a:off x="1986010" y="1541379"/>
          <a:ext cx="8200726" cy="3937000"/>
        </p:xfrm>
        <a:graphic>
          <a:graphicData uri="http://schemas.openxmlformats.org/drawingml/2006/table">
            <a:tbl>
              <a:tblPr firstRow="1" bandRow="1">
                <a:tableStyleId>{5C22544A-7EE6-4342-B048-85BDC9FD1C3A}</a:tableStyleId>
              </a:tblPr>
              <a:tblGrid>
                <a:gridCol w="4100363">
                  <a:extLst>
                    <a:ext uri="{9D8B030D-6E8A-4147-A177-3AD203B41FA5}">
                      <a16:colId xmlns:a16="http://schemas.microsoft.com/office/drawing/2014/main" val="2844138499"/>
                    </a:ext>
                  </a:extLst>
                </a:gridCol>
                <a:gridCol w="4100363">
                  <a:extLst>
                    <a:ext uri="{9D8B030D-6E8A-4147-A177-3AD203B41FA5}">
                      <a16:colId xmlns:a16="http://schemas.microsoft.com/office/drawing/2014/main" val="3838256419"/>
                    </a:ext>
                  </a:extLst>
                </a:gridCol>
              </a:tblGrid>
              <a:tr h="370840">
                <a:tc>
                  <a:txBody>
                    <a:bodyPr/>
                    <a:lstStyle/>
                    <a:p>
                      <a:r>
                        <a:rPr lang="en-US" dirty="0"/>
                        <a:t>4Ts</a:t>
                      </a:r>
                    </a:p>
                  </a:txBody>
                  <a:tcPr/>
                </a:tc>
                <a:tc>
                  <a:txBody>
                    <a:bodyPr/>
                    <a:lstStyle/>
                    <a:p>
                      <a:r>
                        <a:rPr lang="en-US" dirty="0"/>
                        <a:t>Description</a:t>
                      </a:r>
                    </a:p>
                  </a:txBody>
                  <a:tcPr/>
                </a:tc>
                <a:extLst>
                  <a:ext uri="{0D108BD9-81ED-4DB2-BD59-A6C34878D82A}">
                    <a16:rowId xmlns:a16="http://schemas.microsoft.com/office/drawing/2014/main" val="3252462592"/>
                  </a:ext>
                </a:extLst>
              </a:tr>
              <a:tr h="370840">
                <a:tc>
                  <a:txBody>
                    <a:bodyPr/>
                    <a:lstStyle/>
                    <a:p>
                      <a:r>
                        <a:rPr lang="en-US" sz="1400" dirty="0"/>
                        <a:t>Tolerate</a:t>
                      </a:r>
                    </a:p>
                    <a:p>
                      <a:r>
                        <a:rPr lang="en-US" sz="1400" dirty="0"/>
                        <a:t>(Accept/retain)</a:t>
                      </a:r>
                    </a:p>
                  </a:txBody>
                  <a:tcPr/>
                </a:tc>
                <a:tc>
                  <a:txBody>
                    <a:bodyPr/>
                    <a:lstStyle/>
                    <a:p>
                      <a:r>
                        <a:rPr lang="en-US" sz="1400" dirty="0"/>
                        <a:t>The exposure may be tolerable without any further action being taken. The ability to do anything about some risks may be limited, or the cost of taking any action may be disproportionate to the potential benefit gained.</a:t>
                      </a:r>
                    </a:p>
                  </a:txBody>
                  <a:tcPr/>
                </a:tc>
                <a:extLst>
                  <a:ext uri="{0D108BD9-81ED-4DB2-BD59-A6C34878D82A}">
                    <a16:rowId xmlns:a16="http://schemas.microsoft.com/office/drawing/2014/main" val="3320770143"/>
                  </a:ext>
                </a:extLst>
              </a:tr>
              <a:tr h="370840">
                <a:tc>
                  <a:txBody>
                    <a:bodyPr/>
                    <a:lstStyle/>
                    <a:p>
                      <a:r>
                        <a:rPr lang="en-US" sz="1400" dirty="0"/>
                        <a:t>Treat</a:t>
                      </a:r>
                    </a:p>
                    <a:p>
                      <a:r>
                        <a:rPr lang="en-US" sz="1400" dirty="0"/>
                        <a:t>(Control/reduce)</a:t>
                      </a:r>
                    </a:p>
                  </a:txBody>
                  <a:tcPr/>
                </a:tc>
                <a:tc>
                  <a:txBody>
                    <a:bodyPr/>
                    <a:lstStyle/>
                    <a:p>
                      <a:r>
                        <a:rPr lang="en-US" sz="1400" dirty="0"/>
                        <a:t>The greater number of risks will be addressed in this way. Action is taken to constrain the risk to an acceptable level.</a:t>
                      </a:r>
                    </a:p>
                  </a:txBody>
                  <a:tcPr/>
                </a:tc>
                <a:extLst>
                  <a:ext uri="{0D108BD9-81ED-4DB2-BD59-A6C34878D82A}">
                    <a16:rowId xmlns:a16="http://schemas.microsoft.com/office/drawing/2014/main" val="3929397915"/>
                  </a:ext>
                </a:extLst>
              </a:tr>
              <a:tr h="370840">
                <a:tc>
                  <a:txBody>
                    <a:bodyPr/>
                    <a:lstStyle/>
                    <a:p>
                      <a:r>
                        <a:rPr lang="en-US" sz="1400" dirty="0"/>
                        <a:t>Transfer</a:t>
                      </a:r>
                    </a:p>
                    <a:p>
                      <a:r>
                        <a:rPr lang="en-US" sz="1400" dirty="0"/>
                        <a:t>(Insurance/contract)</a:t>
                      </a:r>
                    </a:p>
                  </a:txBody>
                  <a:tcPr/>
                </a:tc>
                <a:tc>
                  <a:txBody>
                    <a:bodyPr/>
                    <a:lstStyle/>
                    <a:p>
                      <a:r>
                        <a:rPr lang="en-US" sz="1400" dirty="0"/>
                        <a:t>This might be done by conventional insurance, or it might be done by paying a third party to take the risk in another way. This option is particularly good for mitigating financial risks or risks to assets.</a:t>
                      </a:r>
                    </a:p>
                  </a:txBody>
                  <a:tcPr/>
                </a:tc>
                <a:extLst>
                  <a:ext uri="{0D108BD9-81ED-4DB2-BD59-A6C34878D82A}">
                    <a16:rowId xmlns:a16="http://schemas.microsoft.com/office/drawing/2014/main" val="1989388690"/>
                  </a:ext>
                </a:extLst>
              </a:tr>
              <a:tr h="370840">
                <a:tc>
                  <a:txBody>
                    <a:bodyPr/>
                    <a:lstStyle/>
                    <a:p>
                      <a:r>
                        <a:rPr lang="en-US" sz="1400" dirty="0"/>
                        <a:t>Terminate</a:t>
                      </a:r>
                    </a:p>
                    <a:p>
                      <a:r>
                        <a:rPr lang="en-US" sz="1400" dirty="0"/>
                        <a:t>(Avoid/eliminate)</a:t>
                      </a:r>
                    </a:p>
                  </a:txBody>
                  <a:tcPr/>
                </a:tc>
                <a:tc>
                  <a:txBody>
                    <a:bodyPr/>
                    <a:lstStyle/>
                    <a:p>
                      <a:r>
                        <a:rPr lang="en-US" sz="1400" dirty="0"/>
                        <a:t>Some risks will only be treatable,</a:t>
                      </a:r>
                      <a:r>
                        <a:rPr lang="en-US" sz="1400" baseline="0" dirty="0"/>
                        <a:t> or containable to acceptable levels, by terminating the activity.</a:t>
                      </a:r>
                      <a:endParaRPr lang="en-US" sz="1400" dirty="0"/>
                    </a:p>
                  </a:txBody>
                  <a:tcPr/>
                </a:tc>
                <a:extLst>
                  <a:ext uri="{0D108BD9-81ED-4DB2-BD59-A6C34878D82A}">
                    <a16:rowId xmlns:a16="http://schemas.microsoft.com/office/drawing/2014/main" val="1475202098"/>
                  </a:ext>
                </a:extLst>
              </a:tr>
            </a:tbl>
          </a:graphicData>
        </a:graphic>
      </p:graphicFrame>
    </p:spTree>
    <p:extLst>
      <p:ext uri="{BB962C8B-B14F-4D97-AF65-F5344CB8AC3E}">
        <p14:creationId xmlns:p14="http://schemas.microsoft.com/office/powerpoint/2010/main" val="2931505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4Ts of Hazard Response</a:t>
            </a:r>
          </a:p>
        </p:txBody>
      </p:sp>
      <p:graphicFrame>
        <p:nvGraphicFramePr>
          <p:cNvPr id="4" name="Content Placeholder 3"/>
          <p:cNvGraphicFramePr>
            <a:graphicFrameLocks noGrp="1"/>
          </p:cNvGraphicFramePr>
          <p:nvPr>
            <p:ph idx="1"/>
            <p:extLst/>
          </p:nvPr>
        </p:nvGraphicFramePr>
        <p:xfrm>
          <a:off x="2070100" y="1638300"/>
          <a:ext cx="80518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bwMode="auto">
          <a:xfrm flipH="1" flipV="1">
            <a:off x="3737812" y="1487808"/>
            <a:ext cx="38500" cy="47012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bwMode="auto">
          <a:xfrm>
            <a:off x="3776313" y="6189045"/>
            <a:ext cx="5179995" cy="1122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7" name="Oval 16"/>
          <p:cNvSpPr/>
          <p:nvPr/>
        </p:nvSpPr>
        <p:spPr bwMode="auto">
          <a:xfrm>
            <a:off x="2332523" y="1414914"/>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18" name="TextBox 17"/>
          <p:cNvSpPr txBox="1"/>
          <p:nvPr/>
        </p:nvSpPr>
        <p:spPr>
          <a:xfrm>
            <a:off x="2476902" y="1553911"/>
            <a:ext cx="847023" cy="307777"/>
          </a:xfrm>
          <a:prstGeom prst="rect">
            <a:avLst/>
          </a:prstGeom>
          <a:noFill/>
        </p:spPr>
        <p:txBody>
          <a:bodyPr wrap="square" rtlCol="0">
            <a:spAutoFit/>
          </a:bodyPr>
          <a:lstStyle/>
          <a:p>
            <a:pPr algn="ctr"/>
            <a:r>
              <a:rPr lang="en-US" sz="1400" dirty="0"/>
              <a:t>Impact</a:t>
            </a:r>
          </a:p>
        </p:txBody>
      </p:sp>
      <p:sp>
        <p:nvSpPr>
          <p:cNvPr id="19" name="Oval 18"/>
          <p:cNvSpPr/>
          <p:nvPr/>
        </p:nvSpPr>
        <p:spPr bwMode="auto">
          <a:xfrm>
            <a:off x="9014996" y="5751528"/>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20" name="TextBox 19"/>
          <p:cNvSpPr txBox="1"/>
          <p:nvPr/>
        </p:nvSpPr>
        <p:spPr>
          <a:xfrm>
            <a:off x="9144936" y="5902120"/>
            <a:ext cx="847023" cy="253916"/>
          </a:xfrm>
          <a:prstGeom prst="rect">
            <a:avLst/>
          </a:prstGeom>
          <a:noFill/>
        </p:spPr>
        <p:txBody>
          <a:bodyPr wrap="square" rtlCol="0">
            <a:spAutoFit/>
          </a:bodyPr>
          <a:lstStyle/>
          <a:p>
            <a:pPr algn="ctr"/>
            <a:r>
              <a:rPr lang="en-US" sz="1050" dirty="0"/>
              <a:t>Likelihood</a:t>
            </a:r>
          </a:p>
        </p:txBody>
      </p:sp>
    </p:spTree>
    <p:extLst>
      <p:ext uri="{BB962C8B-B14F-4D97-AF65-F5344CB8AC3E}">
        <p14:creationId xmlns:p14="http://schemas.microsoft.com/office/powerpoint/2010/main" val="188008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Risk Response</a:t>
            </a:r>
          </a:p>
        </p:txBody>
      </p:sp>
      <p:graphicFrame>
        <p:nvGraphicFramePr>
          <p:cNvPr id="4" name="Content Placeholder 3"/>
          <p:cNvGraphicFramePr>
            <a:graphicFrameLocks noGrp="1"/>
          </p:cNvGraphicFramePr>
          <p:nvPr>
            <p:ph idx="1"/>
            <p:extLst/>
          </p:nvPr>
        </p:nvGraphicFramePr>
        <p:xfrm>
          <a:off x="2070100" y="1638300"/>
          <a:ext cx="805180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p:cNvCxnSpPr/>
          <p:nvPr/>
        </p:nvCxnSpPr>
        <p:spPr bwMode="auto">
          <a:xfrm flipH="1" flipV="1">
            <a:off x="3737812" y="1487808"/>
            <a:ext cx="38500" cy="47012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bwMode="auto">
          <a:xfrm>
            <a:off x="3776313" y="6189045"/>
            <a:ext cx="5179995" cy="1122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7" name="Oval 16"/>
          <p:cNvSpPr/>
          <p:nvPr/>
        </p:nvSpPr>
        <p:spPr bwMode="auto">
          <a:xfrm>
            <a:off x="2332523" y="1414914"/>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18" name="TextBox 17"/>
          <p:cNvSpPr txBox="1"/>
          <p:nvPr/>
        </p:nvSpPr>
        <p:spPr>
          <a:xfrm>
            <a:off x="2480446" y="1486303"/>
            <a:ext cx="847023" cy="461665"/>
          </a:xfrm>
          <a:prstGeom prst="rect">
            <a:avLst/>
          </a:prstGeom>
          <a:noFill/>
        </p:spPr>
        <p:txBody>
          <a:bodyPr wrap="square" rtlCol="0">
            <a:spAutoFit/>
          </a:bodyPr>
          <a:lstStyle/>
          <a:p>
            <a:pPr algn="ctr"/>
            <a:r>
              <a:rPr lang="en-US" sz="1200" dirty="0"/>
              <a:t>Potential reward</a:t>
            </a:r>
          </a:p>
        </p:txBody>
      </p:sp>
      <p:sp>
        <p:nvSpPr>
          <p:cNvPr id="19" name="Oval 18"/>
          <p:cNvSpPr/>
          <p:nvPr/>
        </p:nvSpPr>
        <p:spPr bwMode="auto">
          <a:xfrm>
            <a:off x="9014996" y="5751528"/>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20" name="TextBox 19"/>
          <p:cNvSpPr txBox="1"/>
          <p:nvPr/>
        </p:nvSpPr>
        <p:spPr>
          <a:xfrm>
            <a:off x="9144936" y="5864923"/>
            <a:ext cx="847023" cy="253916"/>
          </a:xfrm>
          <a:prstGeom prst="rect">
            <a:avLst/>
          </a:prstGeom>
          <a:noFill/>
        </p:spPr>
        <p:txBody>
          <a:bodyPr wrap="square" rtlCol="0">
            <a:spAutoFit/>
          </a:bodyPr>
          <a:lstStyle/>
          <a:p>
            <a:pPr algn="ctr"/>
            <a:r>
              <a:rPr lang="en-US" sz="1050" dirty="0"/>
              <a:t>Level of risk</a:t>
            </a:r>
          </a:p>
        </p:txBody>
      </p:sp>
      <p:sp>
        <p:nvSpPr>
          <p:cNvPr id="3" name="TextBox 2"/>
          <p:cNvSpPr txBox="1"/>
          <p:nvPr/>
        </p:nvSpPr>
        <p:spPr>
          <a:xfrm>
            <a:off x="8357938" y="1717135"/>
            <a:ext cx="1838425" cy="1015663"/>
          </a:xfrm>
          <a:prstGeom prst="rect">
            <a:avLst/>
          </a:prstGeom>
          <a:noFill/>
        </p:spPr>
        <p:txBody>
          <a:bodyPr wrap="square" rtlCol="0">
            <a:spAutoFit/>
          </a:bodyPr>
          <a:lstStyle/>
          <a:p>
            <a:r>
              <a:rPr lang="en-US" sz="2000" dirty="0"/>
              <a:t>The 4Es of opportunity management</a:t>
            </a:r>
          </a:p>
        </p:txBody>
      </p:sp>
      <p:sp>
        <p:nvSpPr>
          <p:cNvPr id="5" name="Rectangle 4"/>
          <p:cNvSpPr/>
          <p:nvPr/>
        </p:nvSpPr>
        <p:spPr>
          <a:xfrm>
            <a:off x="4287571" y="1578657"/>
            <a:ext cx="1629894" cy="584775"/>
          </a:xfrm>
          <a:prstGeom prst="rect">
            <a:avLst/>
          </a:prstGeom>
          <a:noFill/>
        </p:spPr>
        <p:txBody>
          <a:bodyPr wrap="square" lIns="91440" tIns="45720" rIns="91440" bIns="45720">
            <a:spAutoFit/>
          </a:bodyPr>
          <a:lstStyle/>
          <a:p>
            <a:pPr algn="ctr"/>
            <a:r>
              <a:rPr lang="en-US" sz="1600" b="1" dirty="0">
                <a:ln w="22225">
                  <a:solidFill>
                    <a:schemeClr val="accent2"/>
                  </a:solidFill>
                  <a:prstDash val="solid"/>
                </a:ln>
                <a:solidFill>
                  <a:schemeClr val="accent2">
                    <a:lumMod val="40000"/>
                    <a:lumOff val="60000"/>
                  </a:schemeClr>
                </a:solidFill>
              </a:rPr>
              <a:t>Mature organization</a:t>
            </a:r>
          </a:p>
        </p:txBody>
      </p:sp>
    </p:spTree>
    <p:extLst>
      <p:ext uri="{BB962C8B-B14F-4D97-AF65-F5344CB8AC3E}">
        <p14:creationId xmlns:p14="http://schemas.microsoft.com/office/powerpoint/2010/main" val="218151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Risk Response</a:t>
            </a:r>
          </a:p>
        </p:txBody>
      </p:sp>
      <p:graphicFrame>
        <p:nvGraphicFramePr>
          <p:cNvPr id="4" name="Content Placeholder 3"/>
          <p:cNvGraphicFramePr>
            <a:graphicFrameLocks noGrp="1"/>
          </p:cNvGraphicFramePr>
          <p:nvPr>
            <p:ph idx="1"/>
            <p:extLst/>
          </p:nvPr>
        </p:nvGraphicFramePr>
        <p:xfrm>
          <a:off x="2070100" y="1638300"/>
          <a:ext cx="805180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p:cNvCxnSpPr/>
          <p:nvPr/>
        </p:nvCxnSpPr>
        <p:spPr bwMode="auto">
          <a:xfrm flipH="1" flipV="1">
            <a:off x="3737812" y="1487808"/>
            <a:ext cx="38500" cy="4701237"/>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bwMode="auto">
          <a:xfrm>
            <a:off x="3776313" y="6189045"/>
            <a:ext cx="5179995" cy="1122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7" name="Oval 16"/>
          <p:cNvSpPr/>
          <p:nvPr/>
        </p:nvSpPr>
        <p:spPr bwMode="auto">
          <a:xfrm>
            <a:off x="2332523" y="1414914"/>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18" name="TextBox 17"/>
          <p:cNvSpPr txBox="1"/>
          <p:nvPr/>
        </p:nvSpPr>
        <p:spPr>
          <a:xfrm>
            <a:off x="2480446" y="1486303"/>
            <a:ext cx="847023" cy="461665"/>
          </a:xfrm>
          <a:prstGeom prst="rect">
            <a:avLst/>
          </a:prstGeom>
          <a:noFill/>
        </p:spPr>
        <p:txBody>
          <a:bodyPr wrap="square" rtlCol="0">
            <a:spAutoFit/>
          </a:bodyPr>
          <a:lstStyle/>
          <a:p>
            <a:pPr algn="ctr"/>
            <a:r>
              <a:rPr lang="en-US" sz="1200" dirty="0"/>
              <a:t>Potential reward</a:t>
            </a:r>
          </a:p>
        </p:txBody>
      </p:sp>
      <p:sp>
        <p:nvSpPr>
          <p:cNvPr id="19" name="Oval 18"/>
          <p:cNvSpPr/>
          <p:nvPr/>
        </p:nvSpPr>
        <p:spPr bwMode="auto">
          <a:xfrm>
            <a:off x="9014996" y="5751528"/>
            <a:ext cx="1106905" cy="577515"/>
          </a:xfrm>
          <a:prstGeom prst="ellipse">
            <a:avLst/>
          </a:prstGeom>
          <a:noFill/>
          <a:ln w="9525" cap="flat" cmpd="sng" algn="ctr">
            <a:solidFill>
              <a:schemeClr val="dk1">
                <a:shade val="95000"/>
                <a:satMod val="10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20" name="TextBox 19"/>
          <p:cNvSpPr txBox="1"/>
          <p:nvPr/>
        </p:nvSpPr>
        <p:spPr>
          <a:xfrm>
            <a:off x="9144936" y="5864923"/>
            <a:ext cx="847023" cy="253916"/>
          </a:xfrm>
          <a:prstGeom prst="rect">
            <a:avLst/>
          </a:prstGeom>
          <a:noFill/>
        </p:spPr>
        <p:txBody>
          <a:bodyPr wrap="square" rtlCol="0">
            <a:spAutoFit/>
          </a:bodyPr>
          <a:lstStyle/>
          <a:p>
            <a:pPr algn="ctr"/>
            <a:r>
              <a:rPr lang="en-US" sz="1050" dirty="0"/>
              <a:t>Level of risk</a:t>
            </a:r>
          </a:p>
        </p:txBody>
      </p:sp>
      <p:grpSp>
        <p:nvGrpSpPr>
          <p:cNvPr id="12" name="Group 11"/>
          <p:cNvGrpSpPr/>
          <p:nvPr/>
        </p:nvGrpSpPr>
        <p:grpSpPr>
          <a:xfrm>
            <a:off x="8543893" y="1265558"/>
            <a:ext cx="1727200" cy="1727200"/>
            <a:chOff x="4177030" y="280670"/>
            <a:chExt cx="1727200" cy="1727200"/>
          </a:xfrm>
        </p:grpSpPr>
        <p:sp>
          <p:nvSpPr>
            <p:cNvPr id="13" name="Rounded Rectangle 12"/>
            <p:cNvSpPr/>
            <p:nvPr/>
          </p:nvSpPr>
          <p:spPr>
            <a:xfrm>
              <a:off x="4177030" y="280670"/>
              <a:ext cx="1727200" cy="17272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4"/>
            <p:cNvSpPr txBox="1"/>
            <p:nvPr/>
          </p:nvSpPr>
          <p:spPr>
            <a:xfrm>
              <a:off x="4261345" y="364985"/>
              <a:ext cx="1558570" cy="1558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500" b="1" dirty="0">
                  <a:solidFill>
                    <a:srgbClr val="FF0000"/>
                  </a:solidFill>
                </a:rPr>
                <a:t>Exit</a:t>
              </a:r>
              <a:r>
                <a:rPr lang="en-US" sz="1500" dirty="0"/>
                <a:t> if risk appetite is exceeded</a:t>
              </a:r>
            </a:p>
          </p:txBody>
        </p:sp>
      </p:grpSp>
      <p:sp>
        <p:nvSpPr>
          <p:cNvPr id="7" name="Right Arrow 6"/>
          <p:cNvSpPr/>
          <p:nvPr/>
        </p:nvSpPr>
        <p:spPr bwMode="auto">
          <a:xfrm rot="19615321">
            <a:off x="7967888" y="2136125"/>
            <a:ext cx="575567" cy="164997"/>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Tree>
    <p:extLst>
      <p:ext uri="{BB962C8B-B14F-4D97-AF65-F5344CB8AC3E}">
        <p14:creationId xmlns:p14="http://schemas.microsoft.com/office/powerpoint/2010/main" val="2351037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Whys Root Cause Analysis</a:t>
            </a:r>
          </a:p>
        </p:txBody>
      </p:sp>
      <p:pic>
        <p:nvPicPr>
          <p:cNvPr id="2050" name="Picture 2" descr="https://workshopbank-4grisre7.netdna-ssl.com/wp-content/uploads/2014/10/Five-Why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2111" y="1563855"/>
            <a:ext cx="8107781" cy="4586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672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351</Words>
  <Application>Microsoft Office PowerPoint</Application>
  <PresentationFormat>Widescreen</PresentationFormat>
  <Paragraphs>51</Paragraphs>
  <Slides>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Black</vt:lpstr>
      <vt:lpstr>Calibri</vt:lpstr>
      <vt:lpstr>Calibri Light</vt:lpstr>
      <vt:lpstr>Times New Roman</vt:lpstr>
      <vt:lpstr>Office Theme</vt:lpstr>
      <vt:lpstr>Chapter 1 What is Sport and Why Do We Study It?</vt:lpstr>
      <vt:lpstr>The 4Ts of Hazard Response</vt:lpstr>
      <vt:lpstr>The 4Ts of Hazard Response</vt:lpstr>
      <vt:lpstr>The 4Ts of Hazard Response</vt:lpstr>
      <vt:lpstr>Strategic Risk Response</vt:lpstr>
      <vt:lpstr>Strategic Risk Response</vt:lpstr>
      <vt:lpstr>5 Whys Root Cause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What is Sport and Why Do We Study It?</dc:title>
  <dc:creator>Martin, Michael</dc:creator>
  <cp:lastModifiedBy>Martin, Michael</cp:lastModifiedBy>
  <cp:revision>1</cp:revision>
  <dcterms:created xsi:type="dcterms:W3CDTF">2019-03-09T19:33:49Z</dcterms:created>
  <dcterms:modified xsi:type="dcterms:W3CDTF">2019-03-09T19:34:12Z</dcterms:modified>
</cp:coreProperties>
</file>